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9" r:id="rId14"/>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3AA0"/>
    <a:srgbClr val="3F4042"/>
    <a:srgbClr val="007A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63"/>
  </p:normalViewPr>
  <p:slideViewPr>
    <p:cSldViewPr>
      <p:cViewPr>
        <p:scale>
          <a:sx n="60" d="100"/>
          <a:sy n="60" d="100"/>
        </p:scale>
        <p:origin x="968" y="46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CCB4456-D101-4B93-AD49-00786C4F6B84}" type="datetimeFigureOut">
              <a:rPr lang="en-US" smtClean="0"/>
              <a:t>6/17/26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072ADAF-E4A9-48CE-B135-1924CB8007E4}" type="slidenum">
              <a:rPr lang="en-US" smtClean="0"/>
              <a:t>‹#›</a:t>
            </a:fld>
            <a:endParaRPr lang="en-US"/>
          </a:p>
        </p:txBody>
      </p:sp>
    </p:spTree>
    <p:extLst>
      <p:ext uri="{BB962C8B-B14F-4D97-AF65-F5344CB8AC3E}">
        <p14:creationId xmlns:p14="http://schemas.microsoft.com/office/powerpoint/2010/main" val="2161045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B8100303-6808-4626-8C2F-BE54354B53CF}" type="datetime1">
              <a:rPr lang="en-US" smtClean="0"/>
              <a:t>6/17/26</a:t>
            </a:fld>
            <a:endParaRPr lang="en-US"/>
          </a:p>
        </p:txBody>
      </p:sp>
      <p:sp>
        <p:nvSpPr>
          <p:cNvPr id="7" name="Holder 7">
            <a:extLst>
              <a:ext uri="{FF2B5EF4-FFF2-40B4-BE49-F238E27FC236}">
                <a16:creationId xmlns:a16="http://schemas.microsoft.com/office/drawing/2014/main" id="{452FD8D0-276E-2A05-0D1D-31B194B6C597}"/>
              </a:ext>
            </a:extLst>
          </p:cNvPr>
          <p:cNvSpPr>
            <a:spLocks noGrp="1"/>
          </p:cNvSpPr>
          <p:nvPr>
            <p:ph type="sldNum" sz="quarter" idx="7"/>
          </p:nvPr>
        </p:nvSpPr>
        <p:spPr>
          <a:xfrm>
            <a:off x="14474953" y="10517696"/>
            <a:ext cx="4623943" cy="276999"/>
          </a:xfrm>
        </p:spPr>
        <p:txBody>
          <a:bodyPr lIns="0" tIns="0" rIns="0" bIns="0"/>
          <a:lstStyle>
            <a:lvl1pPr algn="r">
              <a:defRPr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500" b="0" i="0">
                <a:solidFill>
                  <a:schemeClr val="bg1"/>
                </a:solidFill>
                <a:latin typeface="Lucida Sans Unicode"/>
                <a:cs typeface="Lucida Sans Unicode"/>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D8C15CB7-12C1-4A7F-A93B-644DC520451F}" type="datetime1">
              <a:rPr lang="en-US" smtClean="0"/>
              <a:t>6/17/26</a:t>
            </a:fld>
            <a:endParaRPr lang="en-US"/>
          </a:p>
        </p:txBody>
      </p:sp>
      <p:sp>
        <p:nvSpPr>
          <p:cNvPr id="7" name="Holder 7">
            <a:extLst>
              <a:ext uri="{FF2B5EF4-FFF2-40B4-BE49-F238E27FC236}">
                <a16:creationId xmlns:a16="http://schemas.microsoft.com/office/drawing/2014/main" id="{E57D1C61-A415-D5F6-1B70-9A3F12783F45}"/>
              </a:ext>
            </a:extLst>
          </p:cNvPr>
          <p:cNvSpPr>
            <a:spLocks noGrp="1"/>
          </p:cNvSpPr>
          <p:nvPr>
            <p:ph type="sldNum" sz="quarter" idx="7"/>
          </p:nvPr>
        </p:nvSpPr>
        <p:spPr>
          <a:xfrm>
            <a:off x="14474953" y="10517696"/>
            <a:ext cx="4623943" cy="276999"/>
          </a:xfrm>
        </p:spPr>
        <p:txBody>
          <a:bodyPr lIns="0" tIns="0" rIns="0" bIns="0"/>
          <a:lstStyle>
            <a:lvl1pPr algn="r">
              <a:defRPr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500" b="0" i="0">
                <a:solidFill>
                  <a:schemeClr val="bg1"/>
                </a:solidFill>
                <a:latin typeface="Lucida Sans Unicode"/>
                <a:cs typeface="Lucida Sans Unicode"/>
              </a:defRPr>
            </a:lvl1pPr>
          </a:lstStyle>
          <a:p>
            <a:endParaRPr/>
          </a:p>
        </p:txBody>
      </p:sp>
      <p:sp>
        <p:nvSpPr>
          <p:cNvPr id="3" name="Holder 3"/>
          <p:cNvSpPr>
            <a:spLocks noGrp="1"/>
          </p:cNvSpPr>
          <p:nvPr>
            <p:ph sz="half" idx="2"/>
          </p:nvPr>
        </p:nvSpPr>
        <p:spPr>
          <a:xfrm>
            <a:off x="3436904" y="2814314"/>
            <a:ext cx="5580380" cy="7019925"/>
          </a:xfrm>
          <a:prstGeom prst="rect">
            <a:avLst/>
          </a:prstGeom>
        </p:spPr>
        <p:txBody>
          <a:bodyPr wrap="square" lIns="0" tIns="0" rIns="0" bIns="0">
            <a:spAutoFit/>
          </a:bodyPr>
          <a:lstStyle>
            <a:lvl1pPr>
              <a:defRPr sz="2800" b="1" i="0">
                <a:solidFill>
                  <a:schemeClr val="bg1"/>
                </a:solidFill>
                <a:latin typeface="Tahoma"/>
                <a:cs typeface="Tahoma"/>
              </a:defRPr>
            </a:lvl1pPr>
          </a:lstStyle>
          <a:p>
            <a:endParaRPr/>
          </a:p>
        </p:txBody>
      </p:sp>
      <p:sp>
        <p:nvSpPr>
          <p:cNvPr id="4" name="Holder 4"/>
          <p:cNvSpPr>
            <a:spLocks noGrp="1"/>
          </p:cNvSpPr>
          <p:nvPr>
            <p:ph sz="half" idx="3"/>
          </p:nvPr>
        </p:nvSpPr>
        <p:spPr>
          <a:xfrm>
            <a:off x="12082747" y="2814314"/>
            <a:ext cx="5822950" cy="7311390"/>
          </a:xfrm>
          <a:prstGeom prst="rect">
            <a:avLst/>
          </a:prstGeom>
        </p:spPr>
        <p:txBody>
          <a:bodyPr wrap="square" lIns="0" tIns="0" rIns="0" bIns="0">
            <a:spAutoFit/>
          </a:bodyPr>
          <a:lstStyle>
            <a:lvl1pPr>
              <a:defRPr sz="2800" b="1" i="0">
                <a:solidFill>
                  <a:srgbClr val="007AC3"/>
                </a:solidFill>
                <a:latin typeface="Tahoma"/>
                <a:cs typeface="Tahoma"/>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64032C2A-EE90-4289-938F-CE06BF46F6F1}" type="datetime1">
              <a:rPr lang="en-US" smtClean="0"/>
              <a:t>6/17/26</a:t>
            </a:fld>
            <a:endParaRPr lang="en-US"/>
          </a:p>
        </p:txBody>
      </p:sp>
      <p:sp>
        <p:nvSpPr>
          <p:cNvPr id="7" name="Holder 7"/>
          <p:cNvSpPr>
            <a:spLocks noGrp="1"/>
          </p:cNvSpPr>
          <p:nvPr>
            <p:ph type="sldNum" sz="quarter" idx="7"/>
          </p:nvPr>
        </p:nvSpPr>
        <p:spPr>
          <a:xfrm>
            <a:off x="14474953" y="10517696"/>
            <a:ext cx="4623943" cy="276999"/>
          </a:xfrm>
        </p:spPr>
        <p:txBody>
          <a:bodyPr lIns="0" tIns="0" rIns="0" bIns="0"/>
          <a:lstStyle>
            <a:lvl1pPr algn="r">
              <a:defRPr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701"/>
            <a:ext cx="20104099" cy="11307142"/>
          </a:xfrm>
          <a:prstGeom prst="rect">
            <a:avLst/>
          </a:prstGeom>
        </p:spPr>
      </p:pic>
      <p:sp>
        <p:nvSpPr>
          <p:cNvPr id="17" name="bg object 17"/>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7AC3"/>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7500" b="0" i="0">
                <a:solidFill>
                  <a:schemeClr val="bg1"/>
                </a:solidFill>
                <a:latin typeface="Lucida Sans Unicode"/>
                <a:cs typeface="Lucida Sans Unicode"/>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0F07E404-B772-40A4-A665-F361924536F9}" type="datetime1">
              <a:rPr lang="en-US" smtClean="0"/>
              <a:t>6/17/26</a:t>
            </a:fld>
            <a:endParaRPr lang="en-US"/>
          </a:p>
        </p:txBody>
      </p:sp>
      <p:sp>
        <p:nvSpPr>
          <p:cNvPr id="6" name="Holder 7">
            <a:extLst>
              <a:ext uri="{FF2B5EF4-FFF2-40B4-BE49-F238E27FC236}">
                <a16:creationId xmlns:a16="http://schemas.microsoft.com/office/drawing/2014/main" id="{AEC48648-D8CF-739A-2BC6-7F4C2F9A51A1}"/>
              </a:ext>
            </a:extLst>
          </p:cNvPr>
          <p:cNvSpPr>
            <a:spLocks noGrp="1"/>
          </p:cNvSpPr>
          <p:nvPr>
            <p:ph type="sldNum" sz="quarter" idx="7"/>
          </p:nvPr>
        </p:nvSpPr>
        <p:spPr>
          <a:xfrm>
            <a:off x="14474953" y="10517696"/>
            <a:ext cx="4623943" cy="276999"/>
          </a:xfrm>
        </p:spPr>
        <p:txBody>
          <a:bodyPr lIns="0" tIns="0" rIns="0" bIns="0"/>
          <a:lstStyle>
            <a:lvl1pPr algn="r">
              <a:defRPr b="1">
                <a:solidFill>
                  <a:schemeClr val="bg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6BA85AE6-41EC-41DB-8560-59658311F26C}" type="datetime1">
              <a:rPr lang="en-US" smtClean="0"/>
              <a:t>6/17/26</a:t>
            </a:fld>
            <a:endParaRPr lang="en-US"/>
          </a:p>
        </p:txBody>
      </p:sp>
      <p:sp>
        <p:nvSpPr>
          <p:cNvPr id="5" name="Holder 7">
            <a:extLst>
              <a:ext uri="{FF2B5EF4-FFF2-40B4-BE49-F238E27FC236}">
                <a16:creationId xmlns:a16="http://schemas.microsoft.com/office/drawing/2014/main" id="{586B3A78-9FAD-BAE0-BC9F-84AC22E56D3D}"/>
              </a:ext>
            </a:extLst>
          </p:cNvPr>
          <p:cNvSpPr>
            <a:spLocks noGrp="1"/>
          </p:cNvSpPr>
          <p:nvPr>
            <p:ph type="sldNum" sz="quarter" idx="7"/>
          </p:nvPr>
        </p:nvSpPr>
        <p:spPr>
          <a:xfrm>
            <a:off x="14474953" y="10517696"/>
            <a:ext cx="4623943" cy="276999"/>
          </a:xfrm>
        </p:spPr>
        <p:txBody>
          <a:bodyPr lIns="0" tIns="0" rIns="0" bIns="0"/>
          <a:lstStyle>
            <a:lvl1pPr algn="r">
              <a:defRPr b="1">
                <a:solidFill>
                  <a:schemeClr val="tx1"/>
                </a:solidFill>
                <a:latin typeface="Arial" panose="020B0604020202020204" pitchFamily="34" charset="0"/>
                <a:cs typeface="Arial" panose="020B0604020202020204" pitchFamily="34" charset="0"/>
              </a:defRPr>
            </a:lvl1p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531399" y="1026673"/>
            <a:ext cx="11041301" cy="1169035"/>
          </a:xfrm>
          <a:prstGeom prst="rect">
            <a:avLst/>
          </a:prstGeom>
        </p:spPr>
        <p:txBody>
          <a:bodyPr wrap="square" lIns="0" tIns="0" rIns="0" bIns="0">
            <a:spAutoFit/>
          </a:bodyPr>
          <a:lstStyle>
            <a:lvl1pPr>
              <a:defRPr sz="7500" b="0" i="0">
                <a:solidFill>
                  <a:schemeClr val="bg1"/>
                </a:solidFill>
                <a:latin typeface="Lucida Sans Unicode"/>
                <a:cs typeface="Lucida Sans Unicode"/>
              </a:defRPr>
            </a:lvl1pPr>
          </a:lstStyle>
          <a:p>
            <a:endParaRPr/>
          </a:p>
        </p:txBody>
      </p:sp>
      <p:sp>
        <p:nvSpPr>
          <p:cNvPr id="3" name="Holder 3"/>
          <p:cNvSpPr>
            <a:spLocks noGrp="1"/>
          </p:cNvSpPr>
          <p:nvPr>
            <p:ph type="body" idx="1"/>
          </p:nvPr>
        </p:nvSpPr>
        <p:spPr>
          <a:xfrm>
            <a:off x="1130893" y="2876080"/>
            <a:ext cx="17842865" cy="726884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C19E9A2D-8CF0-4D25-ADBF-66BA45174B2D}" type="datetime1">
              <a:rPr lang="en-US" smtClean="0"/>
              <a:t>6/17/26</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chess pieces&#10;&#10;Description automatically generated with low confidence">
            <a:extLst>
              <a:ext uri="{FF2B5EF4-FFF2-40B4-BE49-F238E27FC236}">
                <a16:creationId xmlns:a16="http://schemas.microsoft.com/office/drawing/2014/main" id="{02487FF1-23C6-C83A-DCB3-99FEC50CBAC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512" b="189"/>
          <a:stretch/>
        </p:blipFill>
        <p:spPr>
          <a:xfrm>
            <a:off x="-18755" y="-60325"/>
            <a:ext cx="20104100" cy="12284075"/>
          </a:xfrm>
          <a:prstGeom prst="rect">
            <a:avLst/>
          </a:prstGeom>
        </p:spPr>
      </p:pic>
      <p:sp>
        <p:nvSpPr>
          <p:cNvPr id="6" name="Rectangle 5">
            <a:extLst>
              <a:ext uri="{FF2B5EF4-FFF2-40B4-BE49-F238E27FC236}">
                <a16:creationId xmlns:a16="http://schemas.microsoft.com/office/drawing/2014/main" id="{F9E8E88B-9EEF-FD42-7AAF-00FC2F4749D6}"/>
              </a:ext>
            </a:extLst>
          </p:cNvPr>
          <p:cNvSpPr/>
          <p:nvPr/>
        </p:nvSpPr>
        <p:spPr>
          <a:xfrm>
            <a:off x="0" y="625474"/>
            <a:ext cx="20104100" cy="3200401"/>
          </a:xfrm>
          <a:prstGeom prst="rect">
            <a:avLst/>
          </a:prstGeom>
          <a:solidFill>
            <a:srgbClr val="323A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bject 2"/>
          <p:cNvSpPr txBox="1">
            <a:spLocks noGrp="1"/>
          </p:cNvSpPr>
          <p:nvPr>
            <p:ph type="title"/>
          </p:nvPr>
        </p:nvSpPr>
        <p:spPr>
          <a:xfrm>
            <a:off x="0" y="1006475"/>
            <a:ext cx="20104100" cy="2450029"/>
          </a:xfrm>
          <a:prstGeom prst="rect">
            <a:avLst/>
          </a:prstGeom>
        </p:spPr>
        <p:txBody>
          <a:bodyPr vert="horz" wrap="square" lIns="0" tIns="129539" rIns="0" bIns="0" rtlCol="0">
            <a:spAutoFit/>
          </a:bodyPr>
          <a:lstStyle/>
          <a:p>
            <a:pPr marL="619760" marR="5080" indent="-607695" algn="ctr">
              <a:lnSpc>
                <a:spcPts val="9070"/>
              </a:lnSpc>
              <a:spcBef>
                <a:spcPts val="1019"/>
              </a:spcBef>
            </a:pPr>
            <a:r>
              <a:rPr sz="6000" b="1" dirty="0">
                <a:latin typeface="Poppins" panose="00000500000000000000" pitchFamily="2" charset="0"/>
                <a:cs typeface="Poppins" panose="00000500000000000000" pitchFamily="2" charset="0"/>
              </a:rPr>
              <a:t>M&amp;A Day 1 </a:t>
            </a:r>
            <a:br>
              <a:rPr lang="en-US" sz="6000" b="1" dirty="0">
                <a:latin typeface="Poppins" panose="00000500000000000000" pitchFamily="2" charset="0"/>
                <a:cs typeface="Poppins" panose="00000500000000000000" pitchFamily="2" charset="0"/>
              </a:rPr>
            </a:br>
            <a:r>
              <a:rPr sz="7200" b="1" dirty="0">
                <a:latin typeface="Poppins" panose="00000500000000000000" pitchFamily="2" charset="0"/>
                <a:cs typeface="Poppins" panose="00000500000000000000" pitchFamily="2" charset="0"/>
              </a:rPr>
              <a:t>Readiness and</a:t>
            </a:r>
            <a:r>
              <a:rPr lang="en-US" sz="7200" b="1" dirty="0">
                <a:latin typeface="Poppins" panose="00000500000000000000" pitchFamily="2" charset="0"/>
                <a:cs typeface="Poppins" panose="00000500000000000000" pitchFamily="2" charset="0"/>
              </a:rPr>
              <a:t> </a:t>
            </a:r>
            <a:r>
              <a:rPr sz="7200" b="1" dirty="0">
                <a:latin typeface="Poppins" panose="00000500000000000000" pitchFamily="2" charset="0"/>
                <a:cs typeface="Poppins" panose="00000500000000000000" pitchFamily="2" charset="0"/>
              </a:rPr>
              <a:t>Early Win Opportunities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45590" y="635"/>
            <a:ext cx="9284335" cy="11308715"/>
          </a:xfrm>
          <a:custGeom>
            <a:avLst/>
            <a:gdLst/>
            <a:ahLst/>
            <a:cxnLst/>
            <a:rect l="l" t="t" r="r" b="b"/>
            <a:pathLst>
              <a:path w="9284335" h="11308715">
                <a:moveTo>
                  <a:pt x="9284251" y="0"/>
                </a:moveTo>
                <a:lnTo>
                  <a:pt x="0" y="0"/>
                </a:lnTo>
                <a:lnTo>
                  <a:pt x="0" y="11308556"/>
                </a:lnTo>
                <a:lnTo>
                  <a:pt x="9284251" y="11308556"/>
                </a:lnTo>
                <a:lnTo>
                  <a:pt x="9284251" y="0"/>
                </a:lnTo>
                <a:close/>
              </a:path>
            </a:pathLst>
          </a:custGeom>
          <a:solidFill>
            <a:srgbClr val="007AC3"/>
          </a:solidFill>
        </p:spPr>
        <p:txBody>
          <a:bodyPr wrap="square" lIns="0" tIns="0" rIns="0" bIns="0" rtlCol="0"/>
          <a:lstStyle/>
          <a:p>
            <a:endParaRPr dirty="0"/>
          </a:p>
        </p:txBody>
      </p:sp>
      <p:sp>
        <p:nvSpPr>
          <p:cNvPr id="3" name="object 3"/>
          <p:cNvSpPr txBox="1">
            <a:spLocks noGrp="1"/>
          </p:cNvSpPr>
          <p:nvPr>
            <p:ph type="title"/>
          </p:nvPr>
        </p:nvSpPr>
        <p:spPr>
          <a:xfrm>
            <a:off x="3087928" y="1001017"/>
            <a:ext cx="4096385" cy="1169035"/>
          </a:xfrm>
          <a:prstGeom prst="rect">
            <a:avLst/>
          </a:prstGeom>
        </p:spPr>
        <p:txBody>
          <a:bodyPr vert="horz" wrap="square" lIns="0" tIns="12700" rIns="0" bIns="0" rtlCol="0">
            <a:spAutoFit/>
          </a:bodyPr>
          <a:lstStyle/>
          <a:p>
            <a:pPr marL="12700">
              <a:lnSpc>
                <a:spcPct val="100000"/>
              </a:lnSpc>
              <a:spcBef>
                <a:spcPts val="100"/>
              </a:spcBef>
            </a:pPr>
            <a:r>
              <a:rPr dirty="0">
                <a:latin typeface="Poppins" panose="00000500000000000000" pitchFamily="2" charset="0"/>
                <a:cs typeface="Poppins" panose="00000500000000000000" pitchFamily="2" charset="0"/>
              </a:rPr>
              <a:t>Region 2</a:t>
            </a:r>
          </a:p>
        </p:txBody>
      </p:sp>
      <p:sp>
        <p:nvSpPr>
          <p:cNvPr id="4" name="object 4"/>
          <p:cNvSpPr/>
          <p:nvPr/>
        </p:nvSpPr>
        <p:spPr>
          <a:xfrm>
            <a:off x="0" y="0"/>
            <a:ext cx="1532890" cy="11308715"/>
          </a:xfrm>
          <a:custGeom>
            <a:avLst/>
            <a:gdLst/>
            <a:ahLst/>
            <a:cxnLst/>
            <a:rect l="l" t="t" r="r" b="b"/>
            <a:pathLst>
              <a:path w="1532890" h="11308715">
                <a:moveTo>
                  <a:pt x="1532738" y="0"/>
                </a:moveTo>
                <a:lnTo>
                  <a:pt x="0" y="0"/>
                </a:lnTo>
                <a:lnTo>
                  <a:pt x="0" y="11308556"/>
                </a:lnTo>
                <a:lnTo>
                  <a:pt x="1532738" y="11308556"/>
                </a:lnTo>
                <a:lnTo>
                  <a:pt x="1532738" y="0"/>
                </a:lnTo>
                <a:close/>
              </a:path>
            </a:pathLst>
          </a:custGeom>
          <a:solidFill>
            <a:srgbClr val="3F4042"/>
          </a:solidFill>
        </p:spPr>
        <p:txBody>
          <a:bodyPr wrap="square" lIns="0" tIns="0" rIns="0" bIns="0" rtlCol="0"/>
          <a:lstStyle/>
          <a:p>
            <a:endParaRPr/>
          </a:p>
        </p:txBody>
      </p:sp>
      <p:sp>
        <p:nvSpPr>
          <p:cNvPr id="5" name="object 5"/>
          <p:cNvSpPr/>
          <p:nvPr/>
        </p:nvSpPr>
        <p:spPr>
          <a:xfrm>
            <a:off x="18571364" y="2"/>
            <a:ext cx="1532890" cy="1532890"/>
          </a:xfrm>
          <a:custGeom>
            <a:avLst/>
            <a:gdLst/>
            <a:ahLst/>
            <a:cxnLst/>
            <a:rect l="l" t="t" r="r" b="b"/>
            <a:pathLst>
              <a:path w="1532890" h="1532890">
                <a:moveTo>
                  <a:pt x="766364" y="0"/>
                </a:moveTo>
                <a:lnTo>
                  <a:pt x="717897" y="1507"/>
                </a:lnTo>
                <a:lnTo>
                  <a:pt x="670232" y="5971"/>
                </a:lnTo>
                <a:lnTo>
                  <a:pt x="623458" y="13300"/>
                </a:lnTo>
                <a:lnTo>
                  <a:pt x="577664" y="23405"/>
                </a:lnTo>
                <a:lnTo>
                  <a:pt x="532940" y="36197"/>
                </a:lnTo>
                <a:lnTo>
                  <a:pt x="489377" y="51586"/>
                </a:lnTo>
                <a:lnTo>
                  <a:pt x="447064" y="69481"/>
                </a:lnTo>
                <a:lnTo>
                  <a:pt x="406091" y="89793"/>
                </a:lnTo>
                <a:lnTo>
                  <a:pt x="366547" y="112432"/>
                </a:lnTo>
                <a:lnTo>
                  <a:pt x="328522" y="137309"/>
                </a:lnTo>
                <a:lnTo>
                  <a:pt x="292106" y="164334"/>
                </a:lnTo>
                <a:lnTo>
                  <a:pt x="257390" y="193416"/>
                </a:lnTo>
                <a:lnTo>
                  <a:pt x="224461" y="224466"/>
                </a:lnTo>
                <a:lnTo>
                  <a:pt x="193411" y="257395"/>
                </a:lnTo>
                <a:lnTo>
                  <a:pt x="164330" y="292113"/>
                </a:lnTo>
                <a:lnTo>
                  <a:pt x="137306" y="328529"/>
                </a:lnTo>
                <a:lnTo>
                  <a:pt x="112429" y="366554"/>
                </a:lnTo>
                <a:lnTo>
                  <a:pt x="89790" y="406099"/>
                </a:lnTo>
                <a:lnTo>
                  <a:pt x="69479" y="447073"/>
                </a:lnTo>
                <a:lnTo>
                  <a:pt x="51584" y="489386"/>
                </a:lnTo>
                <a:lnTo>
                  <a:pt x="36196" y="532950"/>
                </a:lnTo>
                <a:lnTo>
                  <a:pt x="23405" y="577674"/>
                </a:lnTo>
                <a:lnTo>
                  <a:pt x="13300" y="623468"/>
                </a:lnTo>
                <a:lnTo>
                  <a:pt x="5971" y="670242"/>
                </a:lnTo>
                <a:lnTo>
                  <a:pt x="1507" y="717908"/>
                </a:lnTo>
                <a:lnTo>
                  <a:pt x="0" y="766374"/>
                </a:lnTo>
                <a:lnTo>
                  <a:pt x="1507" y="814839"/>
                </a:lnTo>
                <a:lnTo>
                  <a:pt x="5971" y="862504"/>
                </a:lnTo>
                <a:lnTo>
                  <a:pt x="13300" y="909277"/>
                </a:lnTo>
                <a:lnTo>
                  <a:pt x="23405" y="955070"/>
                </a:lnTo>
                <a:lnTo>
                  <a:pt x="36196" y="999793"/>
                </a:lnTo>
                <a:lnTo>
                  <a:pt x="51584" y="1043356"/>
                </a:lnTo>
                <a:lnTo>
                  <a:pt x="69479" y="1085669"/>
                </a:lnTo>
                <a:lnTo>
                  <a:pt x="89790" y="1126642"/>
                </a:lnTo>
                <a:lnTo>
                  <a:pt x="112429" y="1166186"/>
                </a:lnTo>
                <a:lnTo>
                  <a:pt x="137306" y="1204211"/>
                </a:lnTo>
                <a:lnTo>
                  <a:pt x="164330" y="1240627"/>
                </a:lnTo>
                <a:lnTo>
                  <a:pt x="193411" y="1275344"/>
                </a:lnTo>
                <a:lnTo>
                  <a:pt x="224461" y="1308272"/>
                </a:lnTo>
                <a:lnTo>
                  <a:pt x="257390" y="1339323"/>
                </a:lnTo>
                <a:lnTo>
                  <a:pt x="292106" y="1368405"/>
                </a:lnTo>
                <a:lnTo>
                  <a:pt x="328522" y="1395429"/>
                </a:lnTo>
                <a:lnTo>
                  <a:pt x="366547" y="1420306"/>
                </a:lnTo>
                <a:lnTo>
                  <a:pt x="406091" y="1442945"/>
                </a:lnTo>
                <a:lnTo>
                  <a:pt x="447064" y="1463257"/>
                </a:lnTo>
                <a:lnTo>
                  <a:pt x="489377" y="1481152"/>
                </a:lnTo>
                <a:lnTo>
                  <a:pt x="532940" y="1496541"/>
                </a:lnTo>
                <a:lnTo>
                  <a:pt x="577664" y="1509332"/>
                </a:lnTo>
                <a:lnTo>
                  <a:pt x="623458" y="1519438"/>
                </a:lnTo>
                <a:lnTo>
                  <a:pt x="670232" y="1526767"/>
                </a:lnTo>
                <a:lnTo>
                  <a:pt x="717897" y="1531230"/>
                </a:lnTo>
                <a:lnTo>
                  <a:pt x="766364" y="1532738"/>
                </a:lnTo>
                <a:lnTo>
                  <a:pt x="814830" y="1531230"/>
                </a:lnTo>
                <a:lnTo>
                  <a:pt x="862495" y="1526767"/>
                </a:lnTo>
                <a:lnTo>
                  <a:pt x="909270" y="1519438"/>
                </a:lnTo>
                <a:lnTo>
                  <a:pt x="955063" y="1509332"/>
                </a:lnTo>
                <a:lnTo>
                  <a:pt x="999787" y="1496541"/>
                </a:lnTo>
                <a:lnTo>
                  <a:pt x="1043350" y="1481152"/>
                </a:lnTo>
                <a:lnTo>
                  <a:pt x="1085663" y="1463257"/>
                </a:lnTo>
                <a:lnTo>
                  <a:pt x="1126637" y="1442945"/>
                </a:lnTo>
                <a:lnTo>
                  <a:pt x="1166180" y="1420306"/>
                </a:lnTo>
                <a:lnTo>
                  <a:pt x="1204205" y="1395429"/>
                </a:lnTo>
                <a:lnTo>
                  <a:pt x="1240621" y="1368405"/>
                </a:lnTo>
                <a:lnTo>
                  <a:pt x="1275338" y="1339323"/>
                </a:lnTo>
                <a:lnTo>
                  <a:pt x="1308266" y="1308272"/>
                </a:lnTo>
                <a:lnTo>
                  <a:pt x="1339316" y="1275344"/>
                </a:lnTo>
                <a:lnTo>
                  <a:pt x="1368398" y="1240627"/>
                </a:lnTo>
                <a:lnTo>
                  <a:pt x="1395422" y="1204211"/>
                </a:lnTo>
                <a:lnTo>
                  <a:pt x="1420298" y="1166186"/>
                </a:lnTo>
                <a:lnTo>
                  <a:pt x="1442937" y="1126642"/>
                </a:lnTo>
                <a:lnTo>
                  <a:pt x="1463248" y="1085669"/>
                </a:lnTo>
                <a:lnTo>
                  <a:pt x="1481143" y="1043356"/>
                </a:lnTo>
                <a:lnTo>
                  <a:pt x="1496531" y="999793"/>
                </a:lnTo>
                <a:lnTo>
                  <a:pt x="1509322" y="955070"/>
                </a:lnTo>
                <a:lnTo>
                  <a:pt x="1519428" y="909277"/>
                </a:lnTo>
                <a:lnTo>
                  <a:pt x="1526757" y="862504"/>
                </a:lnTo>
                <a:lnTo>
                  <a:pt x="1531220" y="814839"/>
                </a:lnTo>
                <a:lnTo>
                  <a:pt x="1532728" y="766374"/>
                </a:lnTo>
                <a:lnTo>
                  <a:pt x="1531220" y="717908"/>
                </a:lnTo>
                <a:lnTo>
                  <a:pt x="1526757" y="670242"/>
                </a:lnTo>
                <a:lnTo>
                  <a:pt x="1519428" y="623468"/>
                </a:lnTo>
                <a:lnTo>
                  <a:pt x="1509322" y="577674"/>
                </a:lnTo>
                <a:lnTo>
                  <a:pt x="1496531" y="532950"/>
                </a:lnTo>
                <a:lnTo>
                  <a:pt x="1481143" y="489386"/>
                </a:lnTo>
                <a:lnTo>
                  <a:pt x="1463248" y="447073"/>
                </a:lnTo>
                <a:lnTo>
                  <a:pt x="1442937" y="406099"/>
                </a:lnTo>
                <a:lnTo>
                  <a:pt x="1420298" y="366554"/>
                </a:lnTo>
                <a:lnTo>
                  <a:pt x="1395422" y="328529"/>
                </a:lnTo>
                <a:lnTo>
                  <a:pt x="1368398" y="292113"/>
                </a:lnTo>
                <a:lnTo>
                  <a:pt x="1339316" y="257395"/>
                </a:lnTo>
                <a:lnTo>
                  <a:pt x="1308266" y="224466"/>
                </a:lnTo>
                <a:lnTo>
                  <a:pt x="1275338" y="193416"/>
                </a:lnTo>
                <a:lnTo>
                  <a:pt x="1240621" y="164334"/>
                </a:lnTo>
                <a:lnTo>
                  <a:pt x="1204205" y="137309"/>
                </a:lnTo>
                <a:lnTo>
                  <a:pt x="1166180" y="112432"/>
                </a:lnTo>
                <a:lnTo>
                  <a:pt x="1126637" y="89793"/>
                </a:lnTo>
                <a:lnTo>
                  <a:pt x="1085663" y="69481"/>
                </a:lnTo>
                <a:lnTo>
                  <a:pt x="1043350" y="51586"/>
                </a:lnTo>
                <a:lnTo>
                  <a:pt x="999787" y="36197"/>
                </a:lnTo>
                <a:lnTo>
                  <a:pt x="955063" y="23405"/>
                </a:lnTo>
                <a:lnTo>
                  <a:pt x="909270" y="13300"/>
                </a:lnTo>
                <a:lnTo>
                  <a:pt x="862495" y="5971"/>
                </a:lnTo>
                <a:lnTo>
                  <a:pt x="814830" y="1507"/>
                </a:lnTo>
                <a:lnTo>
                  <a:pt x="766364" y="0"/>
                </a:lnTo>
                <a:close/>
              </a:path>
            </a:pathLst>
          </a:custGeom>
          <a:solidFill>
            <a:srgbClr val="3F4042"/>
          </a:solidFill>
        </p:spPr>
        <p:txBody>
          <a:bodyPr wrap="square" lIns="0" tIns="0" rIns="0" bIns="0" rtlCol="0"/>
          <a:lstStyle/>
          <a:p>
            <a:endParaRPr/>
          </a:p>
        </p:txBody>
      </p:sp>
      <p:sp>
        <p:nvSpPr>
          <p:cNvPr id="8" name="object 8"/>
          <p:cNvSpPr/>
          <p:nvPr/>
        </p:nvSpPr>
        <p:spPr>
          <a:xfrm>
            <a:off x="18571359" y="9775811"/>
            <a:ext cx="1532890" cy="1532890"/>
          </a:xfrm>
          <a:custGeom>
            <a:avLst/>
            <a:gdLst/>
            <a:ahLst/>
            <a:cxnLst/>
            <a:rect l="l" t="t" r="r" b="b"/>
            <a:pathLst>
              <a:path w="1532890" h="1532890">
                <a:moveTo>
                  <a:pt x="1532738" y="0"/>
                </a:moveTo>
                <a:lnTo>
                  <a:pt x="1484083" y="757"/>
                </a:lnTo>
                <a:lnTo>
                  <a:pt x="1435805" y="3015"/>
                </a:lnTo>
                <a:lnTo>
                  <a:pt x="1387929" y="6751"/>
                </a:lnTo>
                <a:lnTo>
                  <a:pt x="1340475" y="11942"/>
                </a:lnTo>
                <a:lnTo>
                  <a:pt x="1293466" y="18566"/>
                </a:lnTo>
                <a:lnTo>
                  <a:pt x="1246926" y="26600"/>
                </a:lnTo>
                <a:lnTo>
                  <a:pt x="1200875" y="36023"/>
                </a:lnTo>
                <a:lnTo>
                  <a:pt x="1155338" y="46811"/>
                </a:lnTo>
                <a:lnTo>
                  <a:pt x="1110336" y="58942"/>
                </a:lnTo>
                <a:lnTo>
                  <a:pt x="1065891" y="72394"/>
                </a:lnTo>
                <a:lnTo>
                  <a:pt x="1022026" y="87144"/>
                </a:lnTo>
                <a:lnTo>
                  <a:pt x="978764" y="103170"/>
                </a:lnTo>
                <a:lnTo>
                  <a:pt x="936127" y="120450"/>
                </a:lnTo>
                <a:lnTo>
                  <a:pt x="894137" y="138960"/>
                </a:lnTo>
                <a:lnTo>
                  <a:pt x="852818" y="158679"/>
                </a:lnTo>
                <a:lnTo>
                  <a:pt x="812190" y="179584"/>
                </a:lnTo>
                <a:lnTo>
                  <a:pt x="772277" y="201652"/>
                </a:lnTo>
                <a:lnTo>
                  <a:pt x="733102" y="224862"/>
                </a:lnTo>
                <a:lnTo>
                  <a:pt x="694686" y="249190"/>
                </a:lnTo>
                <a:lnTo>
                  <a:pt x="657052" y="274615"/>
                </a:lnTo>
                <a:lnTo>
                  <a:pt x="620222" y="301114"/>
                </a:lnTo>
                <a:lnTo>
                  <a:pt x="584220" y="328664"/>
                </a:lnTo>
                <a:lnTo>
                  <a:pt x="549067" y="357242"/>
                </a:lnTo>
                <a:lnTo>
                  <a:pt x="514785" y="386828"/>
                </a:lnTo>
                <a:lnTo>
                  <a:pt x="481398" y="417397"/>
                </a:lnTo>
                <a:lnTo>
                  <a:pt x="448928" y="448928"/>
                </a:lnTo>
                <a:lnTo>
                  <a:pt x="417397" y="481398"/>
                </a:lnTo>
                <a:lnTo>
                  <a:pt x="386828" y="514785"/>
                </a:lnTo>
                <a:lnTo>
                  <a:pt x="357242" y="549067"/>
                </a:lnTo>
                <a:lnTo>
                  <a:pt x="328664" y="584220"/>
                </a:lnTo>
                <a:lnTo>
                  <a:pt x="301114" y="620222"/>
                </a:lnTo>
                <a:lnTo>
                  <a:pt x="274615" y="657052"/>
                </a:lnTo>
                <a:lnTo>
                  <a:pt x="249190" y="694686"/>
                </a:lnTo>
                <a:lnTo>
                  <a:pt x="224862" y="733102"/>
                </a:lnTo>
                <a:lnTo>
                  <a:pt x="201652" y="772277"/>
                </a:lnTo>
                <a:lnTo>
                  <a:pt x="179584" y="812190"/>
                </a:lnTo>
                <a:lnTo>
                  <a:pt x="158679" y="852818"/>
                </a:lnTo>
                <a:lnTo>
                  <a:pt x="138960" y="894137"/>
                </a:lnTo>
                <a:lnTo>
                  <a:pt x="120450" y="936127"/>
                </a:lnTo>
                <a:lnTo>
                  <a:pt x="103170" y="978764"/>
                </a:lnTo>
                <a:lnTo>
                  <a:pt x="87144" y="1022026"/>
                </a:lnTo>
                <a:lnTo>
                  <a:pt x="72394" y="1065891"/>
                </a:lnTo>
                <a:lnTo>
                  <a:pt x="58942" y="1110336"/>
                </a:lnTo>
                <a:lnTo>
                  <a:pt x="46811" y="1155338"/>
                </a:lnTo>
                <a:lnTo>
                  <a:pt x="36023" y="1200875"/>
                </a:lnTo>
                <a:lnTo>
                  <a:pt x="26600" y="1246926"/>
                </a:lnTo>
                <a:lnTo>
                  <a:pt x="18566" y="1293466"/>
                </a:lnTo>
                <a:lnTo>
                  <a:pt x="11942" y="1340475"/>
                </a:lnTo>
                <a:lnTo>
                  <a:pt x="6751" y="1387929"/>
                </a:lnTo>
                <a:lnTo>
                  <a:pt x="3015" y="1435805"/>
                </a:lnTo>
                <a:lnTo>
                  <a:pt x="757" y="1484083"/>
                </a:lnTo>
                <a:lnTo>
                  <a:pt x="0" y="1532749"/>
                </a:lnTo>
                <a:lnTo>
                  <a:pt x="1532738" y="1532749"/>
                </a:lnTo>
                <a:lnTo>
                  <a:pt x="1532738" y="0"/>
                </a:lnTo>
                <a:close/>
              </a:path>
            </a:pathLst>
          </a:custGeom>
          <a:solidFill>
            <a:srgbClr val="007AC3"/>
          </a:solidFill>
        </p:spPr>
        <p:txBody>
          <a:bodyPr wrap="square" lIns="0" tIns="0" rIns="0" bIns="0" rtlCol="0"/>
          <a:lstStyle/>
          <a:p>
            <a:endParaRPr/>
          </a:p>
        </p:txBody>
      </p:sp>
      <p:sp>
        <p:nvSpPr>
          <p:cNvPr id="33" name="TextBox 32">
            <a:extLst>
              <a:ext uri="{FF2B5EF4-FFF2-40B4-BE49-F238E27FC236}">
                <a16:creationId xmlns:a16="http://schemas.microsoft.com/office/drawing/2014/main" id="{C9EB5C36-38B6-9806-E1D4-08CF4C56FEDB}"/>
              </a:ext>
            </a:extLst>
          </p:cNvPr>
          <p:cNvSpPr txBox="1"/>
          <p:nvPr/>
        </p:nvSpPr>
        <p:spPr>
          <a:xfrm>
            <a:off x="3063798" y="2502545"/>
            <a:ext cx="5129337" cy="523220"/>
          </a:xfrm>
          <a:prstGeom prst="rect">
            <a:avLst/>
          </a:prstGeom>
          <a:noFill/>
        </p:spPr>
        <p:txBody>
          <a:bodyPr wrap="square">
            <a:spAutoFit/>
          </a:bodyPr>
          <a:lstStyle/>
          <a:p>
            <a:pPr marL="29209">
              <a:lnSpc>
                <a:spcPct val="100000"/>
              </a:lnSpc>
              <a:spcBef>
                <a:spcPts val="135"/>
              </a:spcBef>
            </a:pPr>
            <a:r>
              <a:rPr lang="en-US" sz="2800" b="1" dirty="0">
                <a:solidFill>
                  <a:schemeClr val="bg1"/>
                </a:solidFill>
                <a:latin typeface="Poppins" panose="00000500000000000000" pitchFamily="2" charset="0"/>
                <a:cs typeface="Poppins" panose="00000500000000000000" pitchFamily="2" charset="0"/>
              </a:rPr>
              <a:t>Dashboard Review</a:t>
            </a:r>
          </a:p>
        </p:txBody>
      </p:sp>
      <p:sp>
        <p:nvSpPr>
          <p:cNvPr id="35" name="TextBox 34">
            <a:extLst>
              <a:ext uri="{FF2B5EF4-FFF2-40B4-BE49-F238E27FC236}">
                <a16:creationId xmlns:a16="http://schemas.microsoft.com/office/drawing/2014/main" id="{BB8C0C48-195F-49A4-660C-608155386EF7}"/>
              </a:ext>
            </a:extLst>
          </p:cNvPr>
          <p:cNvSpPr txBox="1"/>
          <p:nvPr/>
        </p:nvSpPr>
        <p:spPr>
          <a:xfrm>
            <a:off x="3063798" y="2972614"/>
            <a:ext cx="6240487" cy="2017347"/>
          </a:xfrm>
          <a:prstGeom prst="rect">
            <a:avLst/>
          </a:prstGeom>
          <a:noFill/>
        </p:spPr>
        <p:txBody>
          <a:bodyPr wrap="square">
            <a:spAutoFit/>
          </a:bodyPr>
          <a:lstStyle/>
          <a:p>
            <a:pPr marL="342900" marR="0" lvl="0" indent="-34290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18 pre-close tasks on-track, key deliverables include: </a:t>
            </a:r>
          </a:p>
          <a:p>
            <a:pPr marL="742950" marR="0" lvl="1" indent="-28575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Procedure training for onboarding</a:t>
            </a:r>
          </a:p>
          <a:p>
            <a:pPr marL="742950" marR="0" lvl="1" indent="-28575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1 readiness brieﬁng</a:t>
            </a:r>
          </a:p>
          <a:p>
            <a:pPr marL="742950" marR="0" lvl="1" indent="-28575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Staff comms planning</a:t>
            </a:r>
          </a:p>
          <a:p>
            <a:pPr marL="342900" marR="0" lvl="0" indent="-342900">
              <a:lnSpc>
                <a:spcPct val="150000"/>
              </a:lnSpc>
              <a:spcBef>
                <a:spcPts val="0"/>
              </a:spcBef>
              <a:spcAft>
                <a:spcPts val="80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known risks / issue</a:t>
            </a:r>
          </a:p>
        </p:txBody>
      </p:sp>
      <p:sp>
        <p:nvSpPr>
          <p:cNvPr id="37" name="TextBox 36">
            <a:extLst>
              <a:ext uri="{FF2B5EF4-FFF2-40B4-BE49-F238E27FC236}">
                <a16:creationId xmlns:a16="http://schemas.microsoft.com/office/drawing/2014/main" id="{4938F953-763D-5DE0-5190-CC1363C55326}"/>
              </a:ext>
            </a:extLst>
          </p:cNvPr>
          <p:cNvSpPr txBox="1"/>
          <p:nvPr/>
        </p:nvSpPr>
        <p:spPr>
          <a:xfrm>
            <a:off x="3063798" y="5316547"/>
            <a:ext cx="5791683" cy="523220"/>
          </a:xfrm>
          <a:prstGeom prst="rect">
            <a:avLst/>
          </a:prstGeom>
          <a:noFill/>
        </p:spPr>
        <p:txBody>
          <a:bodyPr wrap="square">
            <a:spAutoFit/>
          </a:bodyPr>
          <a:lstStyle/>
          <a:p>
            <a:pPr marL="12700">
              <a:lnSpc>
                <a:spcPct val="100000"/>
              </a:lnSpc>
            </a:pPr>
            <a:r>
              <a:rPr lang="en-US" sz="2800" b="1" dirty="0">
                <a:solidFill>
                  <a:schemeClr val="bg1"/>
                </a:solidFill>
                <a:latin typeface="Poppins" panose="00000500000000000000" pitchFamily="2" charset="0"/>
                <a:cs typeface="Poppins" panose="00000500000000000000" pitchFamily="2" charset="0"/>
              </a:rPr>
              <a:t>Business Processes for Day 1</a:t>
            </a:r>
          </a:p>
        </p:txBody>
      </p:sp>
      <p:sp>
        <p:nvSpPr>
          <p:cNvPr id="43" name="TextBox 42">
            <a:extLst>
              <a:ext uri="{FF2B5EF4-FFF2-40B4-BE49-F238E27FC236}">
                <a16:creationId xmlns:a16="http://schemas.microsoft.com/office/drawing/2014/main" id="{09949C7E-6DF5-8A63-D064-A86D63AAFAB4}"/>
              </a:ext>
            </a:extLst>
          </p:cNvPr>
          <p:cNvSpPr txBox="1"/>
          <p:nvPr/>
        </p:nvSpPr>
        <p:spPr>
          <a:xfrm>
            <a:off x="3063798" y="5815528"/>
            <a:ext cx="5772597" cy="3979423"/>
          </a:xfrm>
          <a:prstGeom prst="rect">
            <a:avLst/>
          </a:prstGeom>
          <a:noFill/>
        </p:spPr>
        <p:txBody>
          <a:bodyPr wrap="square">
            <a:spAutoFit/>
          </a:bodyPr>
          <a:lstStyle/>
          <a:p>
            <a:pPr marL="342900" marR="0" lvl="0" indent="-34290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1 sales process – decision ﬂow, procedure and training for new clients – on track</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Prospects pipeline – view of joint pipeline to be done manually between sales teams</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There are no new tools required for these processes Post Day1:</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1 Pricing Committee – will be put in place in line with prospects</a:t>
            </a:r>
          </a:p>
          <a:p>
            <a:pPr marL="342900" marR="0" lvl="0" indent="-342900">
              <a:lnSpc>
                <a:spcPct val="150000"/>
              </a:lnSpc>
              <a:spcBef>
                <a:spcPts val="0"/>
              </a:spcBef>
              <a:spcAft>
                <a:spcPts val="800"/>
              </a:spcAft>
              <a:buFont typeface="Symbol" panose="05050102010706020507" pitchFamily="18" charset="2"/>
              <a:buChar char=""/>
            </a:pPr>
            <a:r>
              <a:rPr lang="en-US" sz="17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Business review will be kicked off by leadership team</a:t>
            </a:r>
          </a:p>
        </p:txBody>
      </p:sp>
      <p:sp>
        <p:nvSpPr>
          <p:cNvPr id="45" name="TextBox 44">
            <a:extLst>
              <a:ext uri="{FF2B5EF4-FFF2-40B4-BE49-F238E27FC236}">
                <a16:creationId xmlns:a16="http://schemas.microsoft.com/office/drawing/2014/main" id="{C6FE5729-EFD7-9CA8-D94A-86CC33C8032F}"/>
              </a:ext>
            </a:extLst>
          </p:cNvPr>
          <p:cNvSpPr txBox="1"/>
          <p:nvPr/>
        </p:nvSpPr>
        <p:spPr>
          <a:xfrm>
            <a:off x="11652250" y="2378075"/>
            <a:ext cx="3830091" cy="523220"/>
          </a:xfrm>
          <a:prstGeom prst="rect">
            <a:avLst/>
          </a:prstGeom>
          <a:noFill/>
        </p:spPr>
        <p:txBody>
          <a:bodyPr wrap="square">
            <a:spAutoFit/>
          </a:bodyPr>
          <a:lstStyle/>
          <a:p>
            <a:pPr marL="29209">
              <a:lnSpc>
                <a:spcPct val="100000"/>
              </a:lnSpc>
              <a:spcBef>
                <a:spcPts val="135"/>
              </a:spcBef>
            </a:pPr>
            <a:r>
              <a:rPr lang="en-US" sz="2800" b="1" dirty="0">
                <a:solidFill>
                  <a:srgbClr val="007AC3"/>
                </a:solidFill>
                <a:latin typeface="Poppins" panose="00000500000000000000" pitchFamily="2" charset="0"/>
                <a:cs typeface="Poppins" panose="00000500000000000000" pitchFamily="2" charset="0"/>
              </a:rPr>
              <a:t>Dashboard Review</a:t>
            </a:r>
          </a:p>
        </p:txBody>
      </p:sp>
      <p:sp>
        <p:nvSpPr>
          <p:cNvPr id="47" name="TextBox 46">
            <a:extLst>
              <a:ext uri="{FF2B5EF4-FFF2-40B4-BE49-F238E27FC236}">
                <a16:creationId xmlns:a16="http://schemas.microsoft.com/office/drawing/2014/main" id="{93440C77-BF7F-2837-50F2-5A9F729CDBF4}"/>
              </a:ext>
            </a:extLst>
          </p:cNvPr>
          <p:cNvSpPr txBox="1"/>
          <p:nvPr/>
        </p:nvSpPr>
        <p:spPr>
          <a:xfrm>
            <a:off x="11652250" y="2865769"/>
            <a:ext cx="6388773" cy="3979423"/>
          </a:xfrm>
          <a:prstGeom prst="rect">
            <a:avLst/>
          </a:prstGeom>
          <a:noFill/>
        </p:spPr>
        <p:txBody>
          <a:bodyPr wrap="square">
            <a:spAutoFit/>
          </a:bodyPr>
          <a:lstStyle/>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We will depend on the standard client letters</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‘Bottom up' client lists in place – and ready for Day1 sharing for client calls</a:t>
            </a:r>
          </a:p>
          <a:p>
            <a:pPr marL="742950" marR="0" lvl="1" indent="-28575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Account managers will align calls for shared clients</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Sales teams will review prospects in ﬂight for Risk and Pricing alignment</a:t>
            </a:r>
          </a:p>
          <a:p>
            <a:pPr marL="742950" marR="0" lvl="1" indent="-28575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Teams will align pitch for shared prospects</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Post Day1</a:t>
            </a:r>
          </a:p>
          <a:p>
            <a:pPr marL="742950" marR="0" lvl="1" indent="-285750">
              <a:lnSpc>
                <a:spcPct val="150000"/>
              </a:lnSpc>
              <a:spcBef>
                <a:spcPts val="0"/>
              </a:spcBef>
              <a:spcAft>
                <a:spcPts val="80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Partner calls will be made post day1</a:t>
            </a:r>
          </a:p>
        </p:txBody>
      </p:sp>
      <p:sp>
        <p:nvSpPr>
          <p:cNvPr id="49" name="TextBox 48">
            <a:extLst>
              <a:ext uri="{FF2B5EF4-FFF2-40B4-BE49-F238E27FC236}">
                <a16:creationId xmlns:a16="http://schemas.microsoft.com/office/drawing/2014/main" id="{621B0004-A5D4-0098-AFE4-5D6633FF46A3}"/>
              </a:ext>
            </a:extLst>
          </p:cNvPr>
          <p:cNvSpPr txBox="1"/>
          <p:nvPr/>
        </p:nvSpPr>
        <p:spPr>
          <a:xfrm>
            <a:off x="11652250" y="7142979"/>
            <a:ext cx="5363155" cy="523220"/>
          </a:xfrm>
          <a:prstGeom prst="rect">
            <a:avLst/>
          </a:prstGeom>
          <a:noFill/>
        </p:spPr>
        <p:txBody>
          <a:bodyPr wrap="square">
            <a:spAutoFit/>
          </a:bodyPr>
          <a:lstStyle/>
          <a:p>
            <a:pPr marL="12700">
              <a:lnSpc>
                <a:spcPct val="100000"/>
              </a:lnSpc>
            </a:pPr>
            <a:r>
              <a:rPr lang="en-US" sz="2800" b="1" dirty="0">
                <a:solidFill>
                  <a:srgbClr val="007AC3"/>
                </a:solidFill>
                <a:latin typeface="Poppins" panose="00000500000000000000" pitchFamily="2" charset="0"/>
                <a:cs typeface="Poppins" panose="00000500000000000000" pitchFamily="2" charset="0"/>
              </a:rPr>
              <a:t>Org Alignment</a:t>
            </a:r>
          </a:p>
        </p:txBody>
      </p:sp>
      <p:sp>
        <p:nvSpPr>
          <p:cNvPr id="53" name="TextBox 52">
            <a:extLst>
              <a:ext uri="{FF2B5EF4-FFF2-40B4-BE49-F238E27FC236}">
                <a16:creationId xmlns:a16="http://schemas.microsoft.com/office/drawing/2014/main" id="{F4FE866F-18E5-B45F-BBED-1E9872C160C8}"/>
              </a:ext>
            </a:extLst>
          </p:cNvPr>
          <p:cNvSpPr txBox="1"/>
          <p:nvPr/>
        </p:nvSpPr>
        <p:spPr>
          <a:xfrm>
            <a:off x="11652250" y="7651594"/>
            <a:ext cx="7543800" cy="2409762"/>
          </a:xfrm>
          <a:prstGeom prst="rect">
            <a:avLst/>
          </a:prstGeom>
          <a:noFill/>
        </p:spPr>
        <p:txBody>
          <a:bodyPr wrap="square">
            <a:spAutoFit/>
          </a:bodyPr>
          <a:lstStyle/>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All ORG alignment is subject to approvals</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On Day 1, we will depend on the standard comms and announcements to staff</a:t>
            </a:r>
          </a:p>
          <a:p>
            <a:pPr marL="342900" marR="0" lvl="0" indent="-342900">
              <a:lnSpc>
                <a:spcPct val="150000"/>
              </a:lnSpc>
              <a:spcBef>
                <a:spcPts val="0"/>
              </a:spcBef>
              <a:spcAft>
                <a:spcPts val="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This will be followed by management call, to be scheduled</a:t>
            </a:r>
          </a:p>
          <a:p>
            <a:pPr marL="342900" marR="0" lvl="0" indent="-342900">
              <a:lnSpc>
                <a:spcPct val="150000"/>
              </a:lnSpc>
              <a:spcBef>
                <a:spcPts val="0"/>
              </a:spcBef>
              <a:spcAft>
                <a:spcPts val="800"/>
              </a:spcAft>
              <a:buFont typeface="Symbol" panose="05050102010706020507" pitchFamily="18" charset="2"/>
              <a:buChar char=""/>
            </a:pPr>
            <a:r>
              <a:rPr lang="en-US" sz="17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A series of jurisdictional and functional calls and visits to be setup for Day1-Day30</a:t>
            </a:r>
          </a:p>
        </p:txBody>
      </p:sp>
      <p:sp>
        <p:nvSpPr>
          <p:cNvPr id="6" name="Slide Number Placeholder 5">
            <a:extLst>
              <a:ext uri="{FF2B5EF4-FFF2-40B4-BE49-F238E27FC236}">
                <a16:creationId xmlns:a16="http://schemas.microsoft.com/office/drawing/2014/main" id="{2D5EC8DC-E215-9F79-7C1A-4F2B1D72CB54}"/>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10</a:t>
            </a:fld>
            <a:endParaRPr lang="en-US" dirty="0">
              <a:solidFill>
                <a:schemeClr val="bg1"/>
              </a:solidFill>
            </a:endParaRPr>
          </a:p>
        </p:txBody>
      </p:sp>
      <p:sp>
        <p:nvSpPr>
          <p:cNvPr id="7" name="Holder 5">
            <a:extLst>
              <a:ext uri="{FF2B5EF4-FFF2-40B4-BE49-F238E27FC236}">
                <a16:creationId xmlns:a16="http://schemas.microsoft.com/office/drawing/2014/main" id="{F52E5CBF-2F3B-C063-2E57-7950DD6772FF}"/>
              </a:ext>
            </a:extLst>
          </p:cNvPr>
          <p:cNvSpPr txBox="1">
            <a:spLocks/>
          </p:cNvSpPr>
          <p:nvPr/>
        </p:nvSpPr>
        <p:spPr>
          <a:xfrm>
            <a:off x="1644333" y="1065160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Poppins" pitchFamily="2" charset="77"/>
                <a:ea typeface="Tahoma" panose="020B0604030504040204" pitchFamily="34" charset="0"/>
                <a:cs typeface="Poppins" pitchFamily="2" charset="77"/>
              </a:rPr>
              <a:t>© 100-Day Advisors    MandAPlaybook.com</a:t>
            </a:r>
            <a:endParaRPr lang="en-US" sz="1200" dirty="0">
              <a:solidFill>
                <a:schemeClr val="bg1"/>
              </a:solidFill>
              <a:effectLst/>
              <a:latin typeface="Poppins" pitchFamily="2" charset="77"/>
              <a:ea typeface="Tahoma" panose="020B0604030504040204" pitchFamily="34" charset="0"/>
              <a:cs typeface="Poppins" pitchFamily="2" charset="77"/>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32738" y="0"/>
            <a:ext cx="9284335" cy="11308715"/>
          </a:xfrm>
          <a:custGeom>
            <a:avLst/>
            <a:gdLst/>
            <a:ahLst/>
            <a:cxnLst/>
            <a:rect l="l" t="t" r="r" b="b"/>
            <a:pathLst>
              <a:path w="9284335" h="11308715">
                <a:moveTo>
                  <a:pt x="9284261" y="0"/>
                </a:moveTo>
                <a:lnTo>
                  <a:pt x="0" y="0"/>
                </a:lnTo>
                <a:lnTo>
                  <a:pt x="0" y="11308556"/>
                </a:lnTo>
                <a:lnTo>
                  <a:pt x="9284261" y="11308556"/>
                </a:lnTo>
                <a:lnTo>
                  <a:pt x="9284261" y="0"/>
                </a:lnTo>
                <a:close/>
              </a:path>
            </a:pathLst>
          </a:custGeom>
          <a:solidFill>
            <a:srgbClr val="3F4042"/>
          </a:solidFill>
        </p:spPr>
        <p:txBody>
          <a:bodyPr wrap="square" lIns="0" tIns="0" rIns="0" bIns="0" rtlCol="0"/>
          <a:lstStyle/>
          <a:p>
            <a:endParaRPr/>
          </a:p>
        </p:txBody>
      </p:sp>
      <p:sp>
        <p:nvSpPr>
          <p:cNvPr id="3" name="object 3"/>
          <p:cNvSpPr/>
          <p:nvPr/>
        </p:nvSpPr>
        <p:spPr>
          <a:xfrm>
            <a:off x="19149797" y="2372992"/>
            <a:ext cx="50800" cy="52705"/>
          </a:xfrm>
          <a:custGeom>
            <a:avLst/>
            <a:gdLst/>
            <a:ahLst/>
            <a:cxnLst/>
            <a:rect l="l" t="t" r="r" b="b"/>
            <a:pathLst>
              <a:path w="50800" h="52705">
                <a:moveTo>
                  <a:pt x="25291" y="0"/>
                </a:moveTo>
                <a:lnTo>
                  <a:pt x="6330" y="8180"/>
                </a:lnTo>
                <a:lnTo>
                  <a:pt x="0" y="26177"/>
                </a:lnTo>
                <a:lnTo>
                  <a:pt x="6315" y="44174"/>
                </a:lnTo>
                <a:lnTo>
                  <a:pt x="25291" y="52354"/>
                </a:lnTo>
                <a:lnTo>
                  <a:pt x="44247" y="44174"/>
                </a:lnTo>
                <a:lnTo>
                  <a:pt x="50578" y="26177"/>
                </a:lnTo>
                <a:lnTo>
                  <a:pt x="44265" y="8180"/>
                </a:lnTo>
                <a:lnTo>
                  <a:pt x="25291" y="0"/>
                </a:lnTo>
                <a:close/>
              </a:path>
            </a:pathLst>
          </a:custGeom>
          <a:solidFill>
            <a:srgbClr val="FBBE01"/>
          </a:solidFill>
        </p:spPr>
        <p:txBody>
          <a:bodyPr wrap="square" lIns="0" tIns="0" rIns="0" bIns="0" rtlCol="0"/>
          <a:lstStyle/>
          <a:p>
            <a:endParaRPr/>
          </a:p>
        </p:txBody>
      </p:sp>
      <p:sp>
        <p:nvSpPr>
          <p:cNvPr id="4" name="object 4"/>
          <p:cNvSpPr/>
          <p:nvPr/>
        </p:nvSpPr>
        <p:spPr>
          <a:xfrm>
            <a:off x="0" y="0"/>
            <a:ext cx="1532890" cy="11308715"/>
          </a:xfrm>
          <a:custGeom>
            <a:avLst/>
            <a:gdLst/>
            <a:ahLst/>
            <a:cxnLst/>
            <a:rect l="l" t="t" r="r" b="b"/>
            <a:pathLst>
              <a:path w="1532890" h="11308715">
                <a:moveTo>
                  <a:pt x="1532738" y="0"/>
                </a:moveTo>
                <a:lnTo>
                  <a:pt x="0" y="0"/>
                </a:lnTo>
                <a:lnTo>
                  <a:pt x="0" y="11308556"/>
                </a:lnTo>
                <a:lnTo>
                  <a:pt x="1532738" y="11308556"/>
                </a:lnTo>
                <a:lnTo>
                  <a:pt x="1532738" y="0"/>
                </a:lnTo>
                <a:close/>
              </a:path>
            </a:pathLst>
          </a:custGeom>
          <a:solidFill>
            <a:srgbClr val="007AC3"/>
          </a:solidFill>
        </p:spPr>
        <p:txBody>
          <a:bodyPr wrap="square" lIns="0" tIns="0" rIns="0" bIns="0" rtlCol="0"/>
          <a:lstStyle/>
          <a:p>
            <a:endParaRPr/>
          </a:p>
        </p:txBody>
      </p:sp>
      <p:sp>
        <p:nvSpPr>
          <p:cNvPr id="5" name="object 5"/>
          <p:cNvSpPr txBox="1">
            <a:spLocks noGrp="1"/>
          </p:cNvSpPr>
          <p:nvPr>
            <p:ph type="title"/>
          </p:nvPr>
        </p:nvSpPr>
        <p:spPr>
          <a:xfrm>
            <a:off x="3065628" y="959435"/>
            <a:ext cx="5827395" cy="3478837"/>
          </a:xfrm>
          <a:prstGeom prst="rect">
            <a:avLst/>
          </a:prstGeom>
        </p:spPr>
        <p:txBody>
          <a:bodyPr vert="horz" wrap="square" lIns="0" tIns="3810" rIns="0" bIns="0" rtlCol="0">
            <a:spAutoFit/>
          </a:bodyPr>
          <a:lstStyle/>
          <a:p>
            <a:pPr marL="12700" marR="5080">
              <a:lnSpc>
                <a:spcPct val="100800"/>
              </a:lnSpc>
              <a:spcBef>
                <a:spcPts val="30"/>
              </a:spcBef>
            </a:pPr>
            <a:r>
              <a:rPr dirty="0">
                <a:latin typeface="Poppins" panose="00000500000000000000" pitchFamily="2" charset="0"/>
                <a:cs typeface="Poppins" panose="00000500000000000000" pitchFamily="2" charset="0"/>
              </a:rPr>
              <a:t>Workstream</a:t>
            </a:r>
            <a:r>
              <a:rPr lang="en-US" dirty="0">
                <a:latin typeface="Poppins" panose="00000500000000000000" pitchFamily="2" charset="0"/>
                <a:cs typeface="Poppins" panose="00000500000000000000" pitchFamily="2" charset="0"/>
              </a:rPr>
              <a:t> </a:t>
            </a:r>
            <a:r>
              <a:rPr dirty="0">
                <a:latin typeface="Poppins" panose="00000500000000000000" pitchFamily="2" charset="0"/>
                <a:cs typeface="Poppins" panose="00000500000000000000" pitchFamily="2" charset="0"/>
              </a:rPr>
              <a:t>Readine</a:t>
            </a:r>
            <a:r>
              <a:rPr lang="en-US" dirty="0">
                <a:latin typeface="Poppins" panose="00000500000000000000" pitchFamily="2" charset="0"/>
                <a:cs typeface="Poppins" panose="00000500000000000000" pitchFamily="2" charset="0"/>
              </a:rPr>
              <a:t>s</a:t>
            </a:r>
            <a:r>
              <a:rPr dirty="0">
                <a:latin typeface="Poppins" panose="00000500000000000000" pitchFamily="2" charset="0"/>
                <a:cs typeface="Poppins" panose="00000500000000000000" pitchFamily="2" charset="0"/>
              </a:rPr>
              <a:t>s</a:t>
            </a:r>
            <a:r>
              <a:rPr lang="en-US" dirty="0">
                <a:latin typeface="Poppins" panose="00000500000000000000" pitchFamily="2" charset="0"/>
                <a:cs typeface="Poppins" panose="00000500000000000000" pitchFamily="2" charset="0"/>
              </a:rPr>
              <a:t> </a:t>
            </a:r>
            <a:r>
              <a:rPr dirty="0">
                <a:latin typeface="Poppins" panose="00000500000000000000" pitchFamily="2" charset="0"/>
                <a:cs typeface="Poppins" panose="00000500000000000000" pitchFamily="2" charset="0"/>
              </a:rPr>
              <a:t>Region 3</a:t>
            </a:r>
          </a:p>
        </p:txBody>
      </p:sp>
      <p:grpSp>
        <p:nvGrpSpPr>
          <p:cNvPr id="8" name="object 8"/>
          <p:cNvGrpSpPr/>
          <p:nvPr/>
        </p:nvGrpSpPr>
        <p:grpSpPr>
          <a:xfrm>
            <a:off x="15505870" y="0"/>
            <a:ext cx="4598670" cy="1532890"/>
            <a:chOff x="15505870" y="0"/>
            <a:chExt cx="4598670" cy="1532890"/>
          </a:xfrm>
        </p:grpSpPr>
        <p:sp>
          <p:nvSpPr>
            <p:cNvPr id="9" name="object 9"/>
            <p:cNvSpPr/>
            <p:nvPr/>
          </p:nvSpPr>
          <p:spPr>
            <a:xfrm>
              <a:off x="17038617" y="2"/>
              <a:ext cx="1532890" cy="1532890"/>
            </a:xfrm>
            <a:custGeom>
              <a:avLst/>
              <a:gdLst/>
              <a:ahLst/>
              <a:cxnLst/>
              <a:rect l="l" t="t" r="r" b="b"/>
              <a:pathLst>
                <a:path w="1532890" h="1532890">
                  <a:moveTo>
                    <a:pt x="766374" y="0"/>
                  </a:moveTo>
                  <a:lnTo>
                    <a:pt x="717908" y="1507"/>
                  </a:lnTo>
                  <a:lnTo>
                    <a:pt x="670242" y="5971"/>
                  </a:lnTo>
                  <a:lnTo>
                    <a:pt x="623468" y="13300"/>
                  </a:lnTo>
                  <a:lnTo>
                    <a:pt x="577674" y="23405"/>
                  </a:lnTo>
                  <a:lnTo>
                    <a:pt x="532950" y="36196"/>
                  </a:lnTo>
                  <a:lnTo>
                    <a:pt x="489386" y="51584"/>
                  </a:lnTo>
                  <a:lnTo>
                    <a:pt x="447073" y="69479"/>
                  </a:lnTo>
                  <a:lnTo>
                    <a:pt x="406099" y="89790"/>
                  </a:lnTo>
                  <a:lnTo>
                    <a:pt x="366554" y="112429"/>
                  </a:lnTo>
                  <a:lnTo>
                    <a:pt x="328529" y="137306"/>
                  </a:lnTo>
                  <a:lnTo>
                    <a:pt x="292113" y="164330"/>
                  </a:lnTo>
                  <a:lnTo>
                    <a:pt x="257395" y="193411"/>
                  </a:lnTo>
                  <a:lnTo>
                    <a:pt x="224466" y="224461"/>
                  </a:lnTo>
                  <a:lnTo>
                    <a:pt x="193416" y="257390"/>
                  </a:lnTo>
                  <a:lnTo>
                    <a:pt x="164334" y="292106"/>
                  </a:lnTo>
                  <a:lnTo>
                    <a:pt x="137309" y="328522"/>
                  </a:lnTo>
                  <a:lnTo>
                    <a:pt x="112432" y="366547"/>
                  </a:lnTo>
                  <a:lnTo>
                    <a:pt x="89793" y="406091"/>
                  </a:lnTo>
                  <a:lnTo>
                    <a:pt x="69481" y="447064"/>
                  </a:lnTo>
                  <a:lnTo>
                    <a:pt x="51586" y="489377"/>
                  </a:lnTo>
                  <a:lnTo>
                    <a:pt x="36197" y="532940"/>
                  </a:lnTo>
                  <a:lnTo>
                    <a:pt x="23405" y="577664"/>
                  </a:lnTo>
                  <a:lnTo>
                    <a:pt x="13300" y="623458"/>
                  </a:lnTo>
                  <a:lnTo>
                    <a:pt x="5971" y="670232"/>
                  </a:lnTo>
                  <a:lnTo>
                    <a:pt x="1507" y="717897"/>
                  </a:lnTo>
                  <a:lnTo>
                    <a:pt x="0" y="766374"/>
                  </a:lnTo>
                  <a:lnTo>
                    <a:pt x="1507" y="814840"/>
                  </a:lnTo>
                  <a:lnTo>
                    <a:pt x="5971" y="862506"/>
                  </a:lnTo>
                  <a:lnTo>
                    <a:pt x="13300" y="909280"/>
                  </a:lnTo>
                  <a:lnTo>
                    <a:pt x="23405" y="955074"/>
                  </a:lnTo>
                  <a:lnTo>
                    <a:pt x="36197" y="999797"/>
                  </a:lnTo>
                  <a:lnTo>
                    <a:pt x="51586" y="1043360"/>
                  </a:lnTo>
                  <a:lnTo>
                    <a:pt x="69481" y="1085674"/>
                  </a:lnTo>
                  <a:lnTo>
                    <a:pt x="89793" y="1126647"/>
                  </a:lnTo>
                  <a:lnTo>
                    <a:pt x="112432" y="1166191"/>
                  </a:lnTo>
                  <a:lnTo>
                    <a:pt x="137309" y="1204216"/>
                  </a:lnTo>
                  <a:lnTo>
                    <a:pt x="164334" y="1240631"/>
                  </a:lnTo>
                  <a:lnTo>
                    <a:pt x="193416" y="1275348"/>
                  </a:lnTo>
                  <a:lnTo>
                    <a:pt x="224466" y="1308276"/>
                  </a:lnTo>
                  <a:lnTo>
                    <a:pt x="257395" y="1339326"/>
                  </a:lnTo>
                  <a:lnTo>
                    <a:pt x="292113" y="1368408"/>
                  </a:lnTo>
                  <a:lnTo>
                    <a:pt x="328529" y="1395432"/>
                  </a:lnTo>
                  <a:lnTo>
                    <a:pt x="366554" y="1420308"/>
                  </a:lnTo>
                  <a:lnTo>
                    <a:pt x="406099" y="1442947"/>
                  </a:lnTo>
                  <a:lnTo>
                    <a:pt x="447073" y="1463259"/>
                  </a:lnTo>
                  <a:lnTo>
                    <a:pt x="489386" y="1481153"/>
                  </a:lnTo>
                  <a:lnTo>
                    <a:pt x="532950" y="1496541"/>
                  </a:lnTo>
                  <a:lnTo>
                    <a:pt x="577674" y="1509333"/>
                  </a:lnTo>
                  <a:lnTo>
                    <a:pt x="623468" y="1519438"/>
                  </a:lnTo>
                  <a:lnTo>
                    <a:pt x="670242" y="1526767"/>
                  </a:lnTo>
                  <a:lnTo>
                    <a:pt x="717908" y="1531230"/>
                  </a:lnTo>
                  <a:lnTo>
                    <a:pt x="766374" y="1532738"/>
                  </a:lnTo>
                  <a:lnTo>
                    <a:pt x="814839" y="1531230"/>
                  </a:lnTo>
                  <a:lnTo>
                    <a:pt x="862504" y="1526767"/>
                  </a:lnTo>
                  <a:lnTo>
                    <a:pt x="909277" y="1519438"/>
                  </a:lnTo>
                  <a:lnTo>
                    <a:pt x="955070" y="1509333"/>
                  </a:lnTo>
                  <a:lnTo>
                    <a:pt x="999793" y="1496541"/>
                  </a:lnTo>
                  <a:lnTo>
                    <a:pt x="1043356" y="1481153"/>
                  </a:lnTo>
                  <a:lnTo>
                    <a:pt x="1085669" y="1463259"/>
                  </a:lnTo>
                  <a:lnTo>
                    <a:pt x="1126642" y="1442947"/>
                  </a:lnTo>
                  <a:lnTo>
                    <a:pt x="1166186" y="1420308"/>
                  </a:lnTo>
                  <a:lnTo>
                    <a:pt x="1204211" y="1395432"/>
                  </a:lnTo>
                  <a:lnTo>
                    <a:pt x="1240627" y="1368408"/>
                  </a:lnTo>
                  <a:lnTo>
                    <a:pt x="1275344" y="1339326"/>
                  </a:lnTo>
                  <a:lnTo>
                    <a:pt x="1308272" y="1308276"/>
                  </a:lnTo>
                  <a:lnTo>
                    <a:pt x="1339323" y="1275348"/>
                  </a:lnTo>
                  <a:lnTo>
                    <a:pt x="1368405" y="1240631"/>
                  </a:lnTo>
                  <a:lnTo>
                    <a:pt x="1395429" y="1204216"/>
                  </a:lnTo>
                  <a:lnTo>
                    <a:pt x="1420306" y="1166191"/>
                  </a:lnTo>
                  <a:lnTo>
                    <a:pt x="1442945" y="1126647"/>
                  </a:lnTo>
                  <a:lnTo>
                    <a:pt x="1463257" y="1085674"/>
                  </a:lnTo>
                  <a:lnTo>
                    <a:pt x="1481152" y="1043360"/>
                  </a:lnTo>
                  <a:lnTo>
                    <a:pt x="1496541" y="999797"/>
                  </a:lnTo>
                  <a:lnTo>
                    <a:pt x="1509332" y="955074"/>
                  </a:lnTo>
                  <a:lnTo>
                    <a:pt x="1519438" y="909280"/>
                  </a:lnTo>
                  <a:lnTo>
                    <a:pt x="1526767" y="862506"/>
                  </a:lnTo>
                  <a:lnTo>
                    <a:pt x="1531230" y="814840"/>
                  </a:lnTo>
                  <a:lnTo>
                    <a:pt x="1532738" y="766364"/>
                  </a:lnTo>
                  <a:lnTo>
                    <a:pt x="1531230" y="717897"/>
                  </a:lnTo>
                  <a:lnTo>
                    <a:pt x="1526767" y="670232"/>
                  </a:lnTo>
                  <a:lnTo>
                    <a:pt x="1519438" y="623458"/>
                  </a:lnTo>
                  <a:lnTo>
                    <a:pt x="1509332" y="577664"/>
                  </a:lnTo>
                  <a:lnTo>
                    <a:pt x="1496541" y="532940"/>
                  </a:lnTo>
                  <a:lnTo>
                    <a:pt x="1481152" y="489377"/>
                  </a:lnTo>
                  <a:lnTo>
                    <a:pt x="1463257" y="447064"/>
                  </a:lnTo>
                  <a:lnTo>
                    <a:pt x="1442945" y="406091"/>
                  </a:lnTo>
                  <a:lnTo>
                    <a:pt x="1420306" y="366547"/>
                  </a:lnTo>
                  <a:lnTo>
                    <a:pt x="1395429" y="328522"/>
                  </a:lnTo>
                  <a:lnTo>
                    <a:pt x="1368405" y="292106"/>
                  </a:lnTo>
                  <a:lnTo>
                    <a:pt x="1339323" y="257390"/>
                  </a:lnTo>
                  <a:lnTo>
                    <a:pt x="1308272" y="224461"/>
                  </a:lnTo>
                  <a:lnTo>
                    <a:pt x="1275344" y="193411"/>
                  </a:lnTo>
                  <a:lnTo>
                    <a:pt x="1240627" y="164330"/>
                  </a:lnTo>
                  <a:lnTo>
                    <a:pt x="1204211" y="137306"/>
                  </a:lnTo>
                  <a:lnTo>
                    <a:pt x="1166186" y="112429"/>
                  </a:lnTo>
                  <a:lnTo>
                    <a:pt x="1126642" y="89790"/>
                  </a:lnTo>
                  <a:lnTo>
                    <a:pt x="1085669" y="69479"/>
                  </a:lnTo>
                  <a:lnTo>
                    <a:pt x="1043356" y="51584"/>
                  </a:lnTo>
                  <a:lnTo>
                    <a:pt x="999793" y="36196"/>
                  </a:lnTo>
                  <a:lnTo>
                    <a:pt x="955070" y="23405"/>
                  </a:lnTo>
                  <a:lnTo>
                    <a:pt x="909277" y="13300"/>
                  </a:lnTo>
                  <a:lnTo>
                    <a:pt x="862504" y="5971"/>
                  </a:lnTo>
                  <a:lnTo>
                    <a:pt x="814839" y="1507"/>
                  </a:lnTo>
                  <a:lnTo>
                    <a:pt x="766374" y="0"/>
                  </a:lnTo>
                  <a:close/>
                </a:path>
              </a:pathLst>
            </a:custGeom>
            <a:solidFill>
              <a:srgbClr val="007AC3"/>
            </a:solidFill>
          </p:spPr>
          <p:txBody>
            <a:bodyPr wrap="square" lIns="0" tIns="0" rIns="0" bIns="0" rtlCol="0"/>
            <a:lstStyle/>
            <a:p>
              <a:endParaRPr/>
            </a:p>
          </p:txBody>
        </p:sp>
        <p:sp>
          <p:nvSpPr>
            <p:cNvPr id="10" name="object 10"/>
            <p:cNvSpPr/>
            <p:nvPr/>
          </p:nvSpPr>
          <p:spPr>
            <a:xfrm>
              <a:off x="15505862" y="5"/>
              <a:ext cx="4598670" cy="1532890"/>
            </a:xfrm>
            <a:custGeom>
              <a:avLst/>
              <a:gdLst/>
              <a:ahLst/>
              <a:cxnLst/>
              <a:rect l="l" t="t" r="r" b="b"/>
              <a:pathLst>
                <a:path w="4598669" h="1532890">
                  <a:moveTo>
                    <a:pt x="1532750" y="0"/>
                  </a:moveTo>
                  <a:lnTo>
                    <a:pt x="0" y="0"/>
                  </a:lnTo>
                  <a:lnTo>
                    <a:pt x="762" y="48653"/>
                  </a:lnTo>
                  <a:lnTo>
                    <a:pt x="3022" y="96926"/>
                  </a:lnTo>
                  <a:lnTo>
                    <a:pt x="6756" y="144805"/>
                  </a:lnTo>
                  <a:lnTo>
                    <a:pt x="11950" y="192265"/>
                  </a:lnTo>
                  <a:lnTo>
                    <a:pt x="18567" y="239268"/>
                  </a:lnTo>
                  <a:lnTo>
                    <a:pt x="26606" y="285813"/>
                  </a:lnTo>
                  <a:lnTo>
                    <a:pt x="36029" y="331863"/>
                  </a:lnTo>
                  <a:lnTo>
                    <a:pt x="46812" y="377405"/>
                  </a:lnTo>
                  <a:lnTo>
                    <a:pt x="58940" y="422402"/>
                  </a:lnTo>
                  <a:lnTo>
                    <a:pt x="72402" y="466852"/>
                  </a:lnTo>
                  <a:lnTo>
                    <a:pt x="87147" y="510717"/>
                  </a:lnTo>
                  <a:lnTo>
                    <a:pt x="103174" y="553974"/>
                  </a:lnTo>
                  <a:lnTo>
                    <a:pt x="120446" y="596620"/>
                  </a:lnTo>
                  <a:lnTo>
                    <a:pt x="138963" y="638606"/>
                  </a:lnTo>
                  <a:lnTo>
                    <a:pt x="158686" y="679919"/>
                  </a:lnTo>
                  <a:lnTo>
                    <a:pt x="179590" y="720547"/>
                  </a:lnTo>
                  <a:lnTo>
                    <a:pt x="201650" y="760463"/>
                  </a:lnTo>
                  <a:lnTo>
                    <a:pt x="224866" y="799642"/>
                  </a:lnTo>
                  <a:lnTo>
                    <a:pt x="249199" y="838060"/>
                  </a:lnTo>
                  <a:lnTo>
                    <a:pt x="274612" y="875690"/>
                  </a:lnTo>
                  <a:lnTo>
                    <a:pt x="301117" y="912520"/>
                  </a:lnTo>
                  <a:lnTo>
                    <a:pt x="328663" y="948524"/>
                  </a:lnTo>
                  <a:lnTo>
                    <a:pt x="357251" y="983678"/>
                  </a:lnTo>
                  <a:lnTo>
                    <a:pt x="386829" y="1017955"/>
                  </a:lnTo>
                  <a:lnTo>
                    <a:pt x="417398" y="1051344"/>
                  </a:lnTo>
                  <a:lnTo>
                    <a:pt x="448932" y="1083818"/>
                  </a:lnTo>
                  <a:lnTo>
                    <a:pt x="481406" y="1115352"/>
                  </a:lnTo>
                  <a:lnTo>
                    <a:pt x="514794" y="1145921"/>
                  </a:lnTo>
                  <a:lnTo>
                    <a:pt x="549071" y="1175499"/>
                  </a:lnTo>
                  <a:lnTo>
                    <a:pt x="584225" y="1204087"/>
                  </a:lnTo>
                  <a:lnTo>
                    <a:pt x="620229" y="1231633"/>
                  </a:lnTo>
                  <a:lnTo>
                    <a:pt x="657059" y="1258125"/>
                  </a:lnTo>
                  <a:lnTo>
                    <a:pt x="694690" y="1283550"/>
                  </a:lnTo>
                  <a:lnTo>
                    <a:pt x="733107" y="1307884"/>
                  </a:lnTo>
                  <a:lnTo>
                    <a:pt x="772287" y="1331099"/>
                  </a:lnTo>
                  <a:lnTo>
                    <a:pt x="812190" y="1353159"/>
                  </a:lnTo>
                  <a:lnTo>
                    <a:pt x="852817" y="1374063"/>
                  </a:lnTo>
                  <a:lnTo>
                    <a:pt x="894143" y="1393786"/>
                  </a:lnTo>
                  <a:lnTo>
                    <a:pt x="936129" y="1412290"/>
                  </a:lnTo>
                  <a:lnTo>
                    <a:pt x="978776" y="1429575"/>
                  </a:lnTo>
                  <a:lnTo>
                    <a:pt x="1022032" y="1445602"/>
                  </a:lnTo>
                  <a:lnTo>
                    <a:pt x="1065898" y="1460347"/>
                  </a:lnTo>
                  <a:lnTo>
                    <a:pt x="1110348" y="1473809"/>
                  </a:lnTo>
                  <a:lnTo>
                    <a:pt x="1155344" y="1485938"/>
                  </a:lnTo>
                  <a:lnTo>
                    <a:pt x="1200886" y="1496720"/>
                  </a:lnTo>
                  <a:lnTo>
                    <a:pt x="1246936" y="1506143"/>
                  </a:lnTo>
                  <a:lnTo>
                    <a:pt x="1293482" y="1514182"/>
                  </a:lnTo>
                  <a:lnTo>
                    <a:pt x="1340485" y="1520799"/>
                  </a:lnTo>
                  <a:lnTo>
                    <a:pt x="1387944" y="1525993"/>
                  </a:lnTo>
                  <a:lnTo>
                    <a:pt x="1435811" y="1529727"/>
                  </a:lnTo>
                  <a:lnTo>
                    <a:pt x="1484096" y="1531988"/>
                  </a:lnTo>
                  <a:lnTo>
                    <a:pt x="1532750" y="1532750"/>
                  </a:lnTo>
                  <a:lnTo>
                    <a:pt x="1532750" y="0"/>
                  </a:lnTo>
                  <a:close/>
                </a:path>
                <a:path w="4598669" h="1532890">
                  <a:moveTo>
                    <a:pt x="4598238" y="0"/>
                  </a:moveTo>
                  <a:lnTo>
                    <a:pt x="3065488" y="0"/>
                  </a:lnTo>
                  <a:lnTo>
                    <a:pt x="3065488" y="1532750"/>
                  </a:lnTo>
                  <a:lnTo>
                    <a:pt x="4598238" y="1532750"/>
                  </a:lnTo>
                  <a:lnTo>
                    <a:pt x="4598238" y="0"/>
                  </a:lnTo>
                  <a:close/>
                </a:path>
              </a:pathLst>
            </a:custGeom>
            <a:solidFill>
              <a:srgbClr val="3F4042"/>
            </a:solidFill>
          </p:spPr>
          <p:txBody>
            <a:bodyPr wrap="square" lIns="0" tIns="0" rIns="0" bIns="0" rtlCol="0"/>
            <a:lstStyle/>
            <a:p>
              <a:endParaRPr/>
            </a:p>
          </p:txBody>
        </p:sp>
      </p:grpSp>
      <p:sp>
        <p:nvSpPr>
          <p:cNvPr id="35" name="TextBox 34">
            <a:extLst>
              <a:ext uri="{FF2B5EF4-FFF2-40B4-BE49-F238E27FC236}">
                <a16:creationId xmlns:a16="http://schemas.microsoft.com/office/drawing/2014/main" id="{4532913E-E583-2769-C392-4E074BF169F9}"/>
              </a:ext>
            </a:extLst>
          </p:cNvPr>
          <p:cNvSpPr txBox="1"/>
          <p:nvPr/>
        </p:nvSpPr>
        <p:spPr>
          <a:xfrm>
            <a:off x="3009559" y="5099085"/>
            <a:ext cx="6372717"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Dashboard Review</a:t>
            </a:r>
            <a:endParaRPr lang="en-US" sz="2800" dirty="0">
              <a:latin typeface="Poppins" panose="00000500000000000000" pitchFamily="2" charset="0"/>
              <a:cs typeface="Poppins" panose="00000500000000000000" pitchFamily="2" charset="0"/>
            </a:endParaRPr>
          </a:p>
        </p:txBody>
      </p:sp>
      <p:sp>
        <p:nvSpPr>
          <p:cNvPr id="39" name="TextBox 38">
            <a:extLst>
              <a:ext uri="{FF2B5EF4-FFF2-40B4-BE49-F238E27FC236}">
                <a16:creationId xmlns:a16="http://schemas.microsoft.com/office/drawing/2014/main" id="{7A421EA2-4F77-B34D-0BAC-47E9EC0856CB}"/>
              </a:ext>
            </a:extLst>
          </p:cNvPr>
          <p:cNvSpPr txBox="1"/>
          <p:nvPr/>
        </p:nvSpPr>
        <p:spPr>
          <a:xfrm>
            <a:off x="3009559" y="5604706"/>
            <a:ext cx="4527891" cy="854080"/>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outstanding pre-close tasks</a:t>
            </a:r>
          </a:p>
          <a:p>
            <a:pPr marL="342900" marR="0" lvl="0" indent="-342900">
              <a:spcBef>
                <a:spcPts val="0"/>
              </a:spcBef>
              <a:spcAft>
                <a:spcPts val="0"/>
              </a:spcAft>
              <a:buFont typeface="Symbol" panose="05050102010706020507" pitchFamily="18" charset="2"/>
              <a:buChar char=""/>
            </a:pPr>
            <a:endPar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80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risks / issues for Day 1</a:t>
            </a:r>
          </a:p>
        </p:txBody>
      </p:sp>
      <p:sp>
        <p:nvSpPr>
          <p:cNvPr id="41" name="TextBox 40">
            <a:extLst>
              <a:ext uri="{FF2B5EF4-FFF2-40B4-BE49-F238E27FC236}">
                <a16:creationId xmlns:a16="http://schemas.microsoft.com/office/drawing/2014/main" id="{8F881A45-D279-42D9-0B36-D28C30912993}"/>
              </a:ext>
            </a:extLst>
          </p:cNvPr>
          <p:cNvSpPr txBox="1"/>
          <p:nvPr/>
        </p:nvSpPr>
        <p:spPr>
          <a:xfrm>
            <a:off x="3009559" y="6933358"/>
            <a:ext cx="5800128" cy="523220"/>
          </a:xfrm>
          <a:prstGeom prst="rect">
            <a:avLst/>
          </a:prstGeom>
          <a:noFill/>
        </p:spPr>
        <p:txBody>
          <a:bodyPr wrap="square">
            <a:spAutoFit/>
          </a:bodyPr>
          <a:lstStyle/>
          <a:p>
            <a:pPr marL="12700">
              <a:lnSpc>
                <a:spcPct val="100000"/>
              </a:lnSpc>
              <a:spcBef>
                <a:spcPts val="5"/>
              </a:spcBef>
            </a:pPr>
            <a:r>
              <a:rPr lang="en-US" sz="2800" b="1" dirty="0">
                <a:solidFill>
                  <a:srgbClr val="FFFFFF"/>
                </a:solidFill>
                <a:latin typeface="Poppins" panose="00000500000000000000" pitchFamily="2" charset="0"/>
                <a:cs typeface="Poppins" panose="00000500000000000000" pitchFamily="2" charset="0"/>
              </a:rPr>
              <a:t>Business Processes for Day 1</a:t>
            </a:r>
            <a:endParaRPr lang="en-US" sz="2800" dirty="0">
              <a:latin typeface="Poppins" panose="00000500000000000000" pitchFamily="2" charset="0"/>
              <a:cs typeface="Poppins" panose="00000500000000000000" pitchFamily="2" charset="0"/>
            </a:endParaRPr>
          </a:p>
        </p:txBody>
      </p:sp>
      <p:sp>
        <p:nvSpPr>
          <p:cNvPr id="43" name="TextBox 42">
            <a:extLst>
              <a:ext uri="{FF2B5EF4-FFF2-40B4-BE49-F238E27FC236}">
                <a16:creationId xmlns:a16="http://schemas.microsoft.com/office/drawing/2014/main" id="{5BA55D41-8F9F-71C2-DE15-A5F3101BB704}"/>
              </a:ext>
            </a:extLst>
          </p:cNvPr>
          <p:cNvSpPr txBox="1"/>
          <p:nvPr/>
        </p:nvSpPr>
        <p:spPr>
          <a:xfrm>
            <a:off x="3009559" y="7408317"/>
            <a:ext cx="6372717" cy="2885405"/>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Quote management process in place.</a:t>
            </a:r>
          </a:p>
          <a:p>
            <a:pPr marL="342900" marR="0" lvl="0" indent="-342900">
              <a:spcBef>
                <a:spcPts val="0"/>
              </a:spcBef>
              <a:spcAft>
                <a:spcPts val="0"/>
              </a:spcAft>
              <a:buFont typeface="Symbol" panose="05050102010706020507" pitchFamily="18" charset="2"/>
              <a:buChar char=""/>
            </a:pPr>
            <a:endPar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Quote management process in place</a:t>
            </a:r>
          </a:p>
          <a:p>
            <a:pPr marL="742950" marR="0" lvl="1" indent="-285750">
              <a:spcBef>
                <a:spcPts val="0"/>
              </a:spcBef>
              <a:spcAft>
                <a:spcPts val="0"/>
              </a:spcAft>
              <a:buFont typeface="Symbol" panose="05050102010706020507" pitchFamily="18" charset="2"/>
              <a:buChar char=""/>
            </a:pPr>
            <a:endPar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Pipeline process</a:t>
            </a:r>
          </a:p>
          <a:p>
            <a:pPr marL="342900" marR="0" lvl="0" indent="-342900">
              <a:spcBef>
                <a:spcPts val="0"/>
              </a:spcBef>
              <a:spcAft>
                <a:spcPts val="0"/>
              </a:spcAft>
              <a:buFont typeface="Symbol" panose="05050102010706020507" pitchFamily="18" charset="2"/>
              <a:buChar char=""/>
            </a:pPr>
            <a:endPar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Manual review of shared pipeline in interim</a:t>
            </a:r>
          </a:p>
          <a:p>
            <a:pPr marL="742950" marR="0" lvl="1" indent="-285750">
              <a:spcBef>
                <a:spcPts val="0"/>
              </a:spcBef>
              <a:spcAft>
                <a:spcPts val="0"/>
              </a:spcAft>
              <a:buFont typeface="Symbol" panose="05050102010706020507" pitchFamily="18" charset="2"/>
              <a:buChar char=""/>
            </a:pPr>
            <a:endPar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Updated collateral will be available to Acquiree ofﬁces</a:t>
            </a:r>
          </a:p>
          <a:p>
            <a:pPr marL="342900" marR="0" lvl="0" indent="-342900">
              <a:spcBef>
                <a:spcPts val="0"/>
              </a:spcBef>
              <a:spcAft>
                <a:spcPts val="0"/>
              </a:spcAft>
              <a:buFont typeface="Symbol" panose="05050102010706020507" pitchFamily="18" charset="2"/>
              <a:buChar char=""/>
            </a:pPr>
            <a:endPar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800"/>
              </a:spcAft>
              <a:buFont typeface="Symbol" panose="05050102010706020507" pitchFamily="18" charset="2"/>
              <a:buChar char=""/>
            </a:pPr>
            <a:r>
              <a:rPr lang="en-US" sz="165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changes to existing critical business processes</a:t>
            </a:r>
          </a:p>
        </p:txBody>
      </p:sp>
      <p:sp>
        <p:nvSpPr>
          <p:cNvPr id="45" name="TextBox 44">
            <a:extLst>
              <a:ext uri="{FF2B5EF4-FFF2-40B4-BE49-F238E27FC236}">
                <a16:creationId xmlns:a16="http://schemas.microsoft.com/office/drawing/2014/main" id="{25312679-15AA-8569-4FD9-91BC9D00A36F}"/>
              </a:ext>
            </a:extLst>
          </p:cNvPr>
          <p:cNvSpPr txBox="1"/>
          <p:nvPr/>
        </p:nvSpPr>
        <p:spPr>
          <a:xfrm>
            <a:off x="11814847" y="2073275"/>
            <a:ext cx="6538633" cy="523220"/>
          </a:xfrm>
          <a:prstGeom prst="rect">
            <a:avLst/>
          </a:prstGeom>
          <a:noFill/>
        </p:spPr>
        <p:txBody>
          <a:bodyPr wrap="square">
            <a:spAutoFit/>
          </a:bodyPr>
          <a:lstStyle/>
          <a:p>
            <a:pPr marL="12700">
              <a:lnSpc>
                <a:spcPct val="100000"/>
              </a:lnSpc>
              <a:spcBef>
                <a:spcPts val="135"/>
              </a:spcBef>
            </a:pPr>
            <a:r>
              <a:rPr lang="en-US" sz="2800" b="1" dirty="0">
                <a:solidFill>
                  <a:srgbClr val="007AC3"/>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47" name="TextBox 46">
            <a:extLst>
              <a:ext uri="{FF2B5EF4-FFF2-40B4-BE49-F238E27FC236}">
                <a16:creationId xmlns:a16="http://schemas.microsoft.com/office/drawing/2014/main" id="{5EED313E-AB0C-B19D-3660-682322EFF097}"/>
              </a:ext>
            </a:extLst>
          </p:cNvPr>
          <p:cNvSpPr txBox="1"/>
          <p:nvPr/>
        </p:nvSpPr>
        <p:spPr>
          <a:xfrm>
            <a:off x="11814847" y="2647969"/>
            <a:ext cx="6992175" cy="3393237"/>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Day 1 alignment for shared clients</a:t>
            </a:r>
          </a:p>
          <a:p>
            <a:pPr marL="342900" marR="0" lvl="0" indent="-34290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As soon as clearance received from Legal</a:t>
            </a:r>
          </a:p>
          <a:p>
            <a:pPr marL="742950" marR="0" lvl="1" indent="-28575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Acquiree Quotes in ﬂight to be sourced next month</a:t>
            </a:r>
          </a:p>
          <a:p>
            <a:pPr marR="0" lvl="0">
              <a:spcBef>
                <a:spcPts val="0"/>
              </a:spcBef>
              <a:spcAft>
                <a:spcPts val="0"/>
              </a:spcAft>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Overlay on Acquirer quotes.</a:t>
            </a:r>
          </a:p>
          <a:p>
            <a:pPr marL="742950" marR="0" lvl="1" indent="-28575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Oversight process in place for day 1 - Command &amp; Control</a:t>
            </a:r>
          </a:p>
          <a:p>
            <a:pPr marL="342900" marR="0" lvl="0" indent="-34290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Link into IMO Incident management via PM.</a:t>
            </a:r>
          </a:p>
          <a:p>
            <a:pPr marL="742950" marR="0" lvl="1" indent="-28575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80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Tracking Client and staff feedback</a:t>
            </a:r>
          </a:p>
        </p:txBody>
      </p:sp>
      <p:sp>
        <p:nvSpPr>
          <p:cNvPr id="49" name="TextBox 48">
            <a:extLst>
              <a:ext uri="{FF2B5EF4-FFF2-40B4-BE49-F238E27FC236}">
                <a16:creationId xmlns:a16="http://schemas.microsoft.com/office/drawing/2014/main" id="{BF9725FB-05ED-6EAA-D9EE-35E1627D0254}"/>
              </a:ext>
            </a:extLst>
          </p:cNvPr>
          <p:cNvSpPr txBox="1"/>
          <p:nvPr/>
        </p:nvSpPr>
        <p:spPr>
          <a:xfrm>
            <a:off x="11814847" y="6324354"/>
            <a:ext cx="4264660" cy="523220"/>
          </a:xfrm>
          <a:prstGeom prst="rect">
            <a:avLst/>
          </a:prstGeom>
          <a:noFill/>
        </p:spPr>
        <p:txBody>
          <a:bodyPr wrap="square">
            <a:spAutoFit/>
          </a:bodyPr>
          <a:lstStyle/>
          <a:p>
            <a:pPr marL="15240">
              <a:lnSpc>
                <a:spcPct val="100000"/>
              </a:lnSpc>
              <a:spcBef>
                <a:spcPts val="135"/>
              </a:spcBef>
            </a:pPr>
            <a:r>
              <a:rPr lang="en-US" sz="2800" b="1" dirty="0">
                <a:solidFill>
                  <a:srgbClr val="007AC3"/>
                </a:solidFill>
                <a:latin typeface="Poppins" panose="00000500000000000000" pitchFamily="2" charset="0"/>
                <a:cs typeface="Poppins" panose="00000500000000000000" pitchFamily="2" charset="0"/>
              </a:rPr>
              <a:t>Org Alignment</a:t>
            </a:r>
            <a:endParaRPr lang="en-US" sz="2800" dirty="0">
              <a:latin typeface="Poppins" panose="00000500000000000000" pitchFamily="2" charset="0"/>
              <a:cs typeface="Poppins" panose="00000500000000000000" pitchFamily="2" charset="0"/>
            </a:endParaRPr>
          </a:p>
        </p:txBody>
      </p:sp>
      <p:sp>
        <p:nvSpPr>
          <p:cNvPr id="51" name="TextBox 50">
            <a:extLst>
              <a:ext uri="{FF2B5EF4-FFF2-40B4-BE49-F238E27FC236}">
                <a16:creationId xmlns:a16="http://schemas.microsoft.com/office/drawing/2014/main" id="{A8F811E7-50AD-090B-2C0F-54490828B205}"/>
              </a:ext>
            </a:extLst>
          </p:cNvPr>
          <p:cNvSpPr txBox="1"/>
          <p:nvPr/>
        </p:nvSpPr>
        <p:spPr>
          <a:xfrm>
            <a:off x="11814847" y="6916360"/>
            <a:ext cx="7990803" cy="3393237"/>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Day 1 country comms</a:t>
            </a:r>
          </a:p>
          <a:p>
            <a:pPr marL="342900" marR="0" lvl="0" indent="-34290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to existing org structures within entity</a:t>
            </a:r>
          </a:p>
          <a:p>
            <a:pPr marL="742950" marR="0" lvl="1" indent="-28575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Post Day 1 comms</a:t>
            </a:r>
          </a:p>
          <a:p>
            <a:pPr marL="342900" marR="0" lvl="0" indent="-34290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During week 1 – revised BU comms</a:t>
            </a:r>
          </a:p>
          <a:p>
            <a:pPr marL="742950" marR="0" lvl="1" indent="-28575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Regional visits Day 1 – Day 30.</a:t>
            </a:r>
          </a:p>
          <a:p>
            <a:pPr marL="342900" marR="0" lvl="0" indent="-34290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Interim Leadership team to work on deﬁning Target Operating Model</a:t>
            </a:r>
          </a:p>
          <a:p>
            <a:pPr marL="342900" marR="0" lvl="0" indent="-342900">
              <a:spcBef>
                <a:spcPts val="0"/>
              </a:spcBef>
              <a:spcAft>
                <a:spcPts val="0"/>
              </a:spcAft>
              <a:buFont typeface="Symbol" panose="05050102010706020507" pitchFamily="18" charset="2"/>
              <a:buChar char=""/>
            </a:pPr>
            <a:endPar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spcBef>
                <a:spcPts val="0"/>
              </a:spcBef>
              <a:spcAft>
                <a:spcPts val="800"/>
              </a:spcAft>
              <a:buFont typeface="Symbol" panose="05050102010706020507" pitchFamily="18" charset="2"/>
              <a:buChar char=""/>
            </a:pPr>
            <a:r>
              <a:rPr lang="en-US" sz="165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Next phase of discovery to commence immediately</a:t>
            </a:r>
          </a:p>
        </p:txBody>
      </p:sp>
      <p:sp>
        <p:nvSpPr>
          <p:cNvPr id="6" name="Slide Number Placeholder 5">
            <a:extLst>
              <a:ext uri="{FF2B5EF4-FFF2-40B4-BE49-F238E27FC236}">
                <a16:creationId xmlns:a16="http://schemas.microsoft.com/office/drawing/2014/main" id="{79A1EB79-10F9-AEEE-F252-904879EB8BF8}"/>
              </a:ext>
            </a:extLst>
          </p:cNvPr>
          <p:cNvSpPr>
            <a:spLocks noGrp="1"/>
          </p:cNvSpPr>
          <p:nvPr>
            <p:ph type="sldNum" sz="quarter" idx="7"/>
          </p:nvPr>
        </p:nvSpPr>
        <p:spPr/>
        <p:txBody>
          <a:bodyPr/>
          <a:lstStyle/>
          <a:p>
            <a:fld id="{B6F15528-21DE-4FAA-801E-634DDDAF4B2B}" type="slidenum">
              <a:rPr lang="en-US" smtClean="0"/>
              <a:t>11</a:t>
            </a:fld>
            <a:endParaRPr lang="en-US" dirty="0"/>
          </a:p>
        </p:txBody>
      </p:sp>
      <p:sp>
        <p:nvSpPr>
          <p:cNvPr id="7" name="Holder 5">
            <a:extLst>
              <a:ext uri="{FF2B5EF4-FFF2-40B4-BE49-F238E27FC236}">
                <a16:creationId xmlns:a16="http://schemas.microsoft.com/office/drawing/2014/main" id="{ACA9008C-F093-F559-3056-8D8058C84A0F}"/>
              </a:ext>
            </a:extLst>
          </p:cNvPr>
          <p:cNvSpPr txBox="1">
            <a:spLocks/>
          </p:cNvSpPr>
          <p:nvPr/>
        </p:nvSpPr>
        <p:spPr>
          <a:xfrm>
            <a:off x="1644333" y="1065160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Poppins" pitchFamily="2" charset="77"/>
                <a:ea typeface="Tahoma" panose="020B0604030504040204" pitchFamily="34" charset="0"/>
                <a:cs typeface="Poppins" pitchFamily="2" charset="77"/>
              </a:rPr>
              <a:t>© 100-Day Advisors    MandAPlaybook.com</a:t>
            </a:r>
            <a:endParaRPr lang="en-US" sz="1200" dirty="0">
              <a:solidFill>
                <a:schemeClr val="bg1"/>
              </a:solidFill>
              <a:effectLst/>
              <a:latin typeface="Poppins" pitchFamily="2" charset="77"/>
              <a:ea typeface="Tahoma" panose="020B0604030504040204" pitchFamily="34" charset="0"/>
              <a:cs typeface="Poppins" pitchFamily="2" charset="77"/>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3F4042"/>
          </a:solidFill>
        </p:spPr>
        <p:txBody>
          <a:bodyPr wrap="square" lIns="0" tIns="0" rIns="0" bIns="0" rtlCol="0"/>
          <a:lstStyle/>
          <a:p>
            <a:endParaRPr/>
          </a:p>
        </p:txBody>
      </p:sp>
      <p:sp>
        <p:nvSpPr>
          <p:cNvPr id="56" name="Rectangle 55">
            <a:extLst>
              <a:ext uri="{FF2B5EF4-FFF2-40B4-BE49-F238E27FC236}">
                <a16:creationId xmlns:a16="http://schemas.microsoft.com/office/drawing/2014/main" id="{DCBBC6D0-97D5-62BC-E3DB-B06557EF9224}"/>
              </a:ext>
            </a:extLst>
          </p:cNvPr>
          <p:cNvSpPr/>
          <p:nvPr/>
        </p:nvSpPr>
        <p:spPr>
          <a:xfrm>
            <a:off x="1130893" y="2828957"/>
            <a:ext cx="17842230" cy="8182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p:cNvSpPr txBox="1">
            <a:spLocks noGrp="1"/>
          </p:cNvSpPr>
          <p:nvPr>
            <p:ph type="title"/>
          </p:nvPr>
        </p:nvSpPr>
        <p:spPr>
          <a:xfrm>
            <a:off x="4531399" y="1026673"/>
            <a:ext cx="11692851" cy="1166986"/>
          </a:xfrm>
          <a:prstGeom prst="rect">
            <a:avLst/>
          </a:prstGeom>
        </p:spPr>
        <p:txBody>
          <a:bodyPr vert="horz" wrap="square" lIns="0" tIns="12700" rIns="0" bIns="0" rtlCol="0">
            <a:spAutoFit/>
          </a:bodyPr>
          <a:lstStyle/>
          <a:p>
            <a:pPr marL="12700">
              <a:lnSpc>
                <a:spcPct val="100000"/>
              </a:lnSpc>
              <a:spcBef>
                <a:spcPts val="100"/>
              </a:spcBef>
            </a:pPr>
            <a:r>
              <a:rPr dirty="0">
                <a:latin typeface="Poppins" panose="00000500000000000000" pitchFamily="2" charset="0"/>
                <a:cs typeface="Poppins" panose="00000500000000000000" pitchFamily="2" charset="0"/>
              </a:rPr>
              <a:t>Early Win Opportunities</a:t>
            </a:r>
          </a:p>
        </p:txBody>
      </p:sp>
      <p:sp>
        <p:nvSpPr>
          <p:cNvPr id="6" name="TextBox 5">
            <a:extLst>
              <a:ext uri="{FF2B5EF4-FFF2-40B4-BE49-F238E27FC236}">
                <a16:creationId xmlns:a16="http://schemas.microsoft.com/office/drawing/2014/main" id="{26F98C67-C372-CF5B-9122-2540B2F86624}"/>
              </a:ext>
            </a:extLst>
          </p:cNvPr>
          <p:cNvSpPr txBox="1"/>
          <p:nvPr/>
        </p:nvSpPr>
        <p:spPr>
          <a:xfrm>
            <a:off x="3194050" y="2960771"/>
            <a:ext cx="3733800" cy="523220"/>
          </a:xfrm>
          <a:prstGeom prst="rect">
            <a:avLst/>
          </a:prstGeom>
          <a:noFill/>
        </p:spPr>
        <p:txBody>
          <a:bodyPr wrap="square">
            <a:spAutoFit/>
          </a:bodyPr>
          <a:lstStyle/>
          <a:p>
            <a:pPr algn="ctr">
              <a:lnSpc>
                <a:spcPct val="100000"/>
              </a:lnSpc>
              <a:spcBef>
                <a:spcPts val="880"/>
              </a:spcBef>
            </a:pPr>
            <a:r>
              <a:rPr lang="en-US" sz="2800" b="1" dirty="0">
                <a:solidFill>
                  <a:srgbClr val="3F4042"/>
                </a:solidFill>
                <a:latin typeface="Poppins" panose="00000500000000000000" pitchFamily="2" charset="0"/>
                <a:cs typeface="Poppins" panose="00000500000000000000" pitchFamily="2" charset="0"/>
              </a:rPr>
              <a:t>Early Wins</a:t>
            </a:r>
            <a:endParaRPr lang="en-US" sz="2800" dirty="0">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7483E126-82C7-9B2C-689E-5AD9FC24AFE2}"/>
              </a:ext>
            </a:extLst>
          </p:cNvPr>
          <p:cNvSpPr txBox="1"/>
          <p:nvPr/>
        </p:nvSpPr>
        <p:spPr>
          <a:xfrm>
            <a:off x="12414250" y="2960771"/>
            <a:ext cx="3501388" cy="523220"/>
          </a:xfrm>
          <a:prstGeom prst="rect">
            <a:avLst/>
          </a:prstGeom>
          <a:noFill/>
        </p:spPr>
        <p:txBody>
          <a:bodyPr wrap="square">
            <a:spAutoFit/>
          </a:bodyPr>
          <a:lstStyle/>
          <a:p>
            <a:pPr algn="ctr">
              <a:lnSpc>
                <a:spcPct val="100000"/>
              </a:lnSpc>
              <a:spcBef>
                <a:spcPts val="750"/>
              </a:spcBef>
            </a:pPr>
            <a:r>
              <a:rPr lang="en-US" sz="2800" b="1" dirty="0">
                <a:solidFill>
                  <a:srgbClr val="3F4042"/>
                </a:solidFill>
                <a:latin typeface="Poppins" panose="00000500000000000000" pitchFamily="2" charset="0"/>
                <a:cs typeface="Poppins" panose="00000500000000000000" pitchFamily="2" charset="0"/>
              </a:rPr>
              <a:t>Comments</a:t>
            </a:r>
            <a:endParaRPr lang="en-US" sz="2800" dirty="0">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393E6DB3-B855-4E5C-2B32-7A48C7558A39}"/>
              </a:ext>
            </a:extLst>
          </p:cNvPr>
          <p:cNvSpPr txBox="1"/>
          <p:nvPr/>
        </p:nvSpPr>
        <p:spPr>
          <a:xfrm>
            <a:off x="991870" y="3795031"/>
            <a:ext cx="10050780" cy="369332"/>
          </a:xfrm>
          <a:prstGeom prst="rect">
            <a:avLst/>
          </a:prstGeom>
          <a:noFill/>
        </p:spPr>
        <p:txBody>
          <a:bodyPr wrap="square">
            <a:spAutoFit/>
          </a:bodyPr>
          <a:lstStyle/>
          <a:p>
            <a:pPr marL="123825">
              <a:lnSpc>
                <a:spcPct val="100000"/>
              </a:lnSpc>
              <a:spcBef>
                <a:spcPts val="1815"/>
              </a:spcBef>
            </a:pPr>
            <a:r>
              <a:rPr lang="en-US" sz="1800" dirty="0">
                <a:solidFill>
                  <a:srgbClr val="FFFFFF"/>
                </a:solidFill>
                <a:latin typeface="Poppins" panose="00000500000000000000" pitchFamily="2" charset="0"/>
                <a:cs typeface="Poppins" panose="00000500000000000000" pitchFamily="2" charset="0"/>
              </a:rPr>
              <a:t>Establish early collaboration tools (e.g., employee speciﬁc platforms)</a:t>
            </a:r>
            <a:endParaRPr lang="en-US" sz="1800" dirty="0">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777D71DD-5317-4E98-1457-B5A3EE9C44DE}"/>
              </a:ext>
            </a:extLst>
          </p:cNvPr>
          <p:cNvSpPr txBox="1"/>
          <p:nvPr/>
        </p:nvSpPr>
        <p:spPr>
          <a:xfrm>
            <a:off x="991870" y="4373097"/>
            <a:ext cx="8540157" cy="605807"/>
          </a:xfrm>
          <a:prstGeom prst="rect">
            <a:avLst/>
          </a:prstGeom>
          <a:noFill/>
        </p:spPr>
        <p:txBody>
          <a:bodyPr wrap="square">
            <a:spAutoFit/>
          </a:bodyPr>
          <a:lstStyle/>
          <a:p>
            <a:pPr marL="225425" marR="779780">
              <a:lnSpc>
                <a:spcPts val="1980"/>
              </a:lnSpc>
              <a:spcBef>
                <a:spcPts val="1095"/>
              </a:spcBef>
            </a:pPr>
            <a:r>
              <a:rPr lang="en-US" sz="1800" spc="0" dirty="0">
                <a:solidFill>
                  <a:srgbClr val="FFFFFF"/>
                </a:solidFill>
                <a:latin typeface="Poppins" panose="00000500000000000000" pitchFamily="2" charset="0"/>
                <a:cs typeface="Poppins" panose="00000500000000000000" pitchFamily="2" charset="0"/>
              </a:rPr>
              <a:t>Closing and announcing to all employees &amp; customers – the detail and nature of the transition – celebrate together</a:t>
            </a:r>
            <a:endParaRPr lang="en-US" sz="1800" spc="0" dirty="0">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BCDC41AD-BCD3-FBC3-256E-20860E85C905}"/>
              </a:ext>
            </a:extLst>
          </p:cNvPr>
          <p:cNvSpPr txBox="1"/>
          <p:nvPr/>
        </p:nvSpPr>
        <p:spPr>
          <a:xfrm>
            <a:off x="991870" y="5134986"/>
            <a:ext cx="8540157" cy="630942"/>
          </a:xfrm>
          <a:prstGeom prst="rect">
            <a:avLst/>
          </a:prstGeom>
          <a:noFill/>
        </p:spPr>
        <p:txBody>
          <a:bodyPr wrap="square">
            <a:spAutoFit/>
          </a:bodyPr>
          <a:lstStyle/>
          <a:p>
            <a:pPr marL="225425">
              <a:lnSpc>
                <a:spcPts val="2070"/>
              </a:lnSpc>
              <a:spcBef>
                <a:spcPts val="700"/>
              </a:spcBef>
            </a:pPr>
            <a:r>
              <a:rPr lang="en-US" sz="1800" spc="0" dirty="0">
                <a:solidFill>
                  <a:srgbClr val="FFFFFF"/>
                </a:solidFill>
                <a:latin typeface="Poppins" panose="00000500000000000000" pitchFamily="2" charset="0"/>
                <a:cs typeface="Poppins" panose="00000500000000000000" pitchFamily="2" charset="0"/>
              </a:rPr>
              <a:t>To have an internal plan for the sales teams with a good story about</a:t>
            </a:r>
            <a:endParaRPr lang="en-US" sz="1800" spc="0" dirty="0">
              <a:latin typeface="Poppins" panose="00000500000000000000" pitchFamily="2" charset="0"/>
              <a:cs typeface="Poppins" panose="00000500000000000000" pitchFamily="2" charset="0"/>
            </a:endParaRPr>
          </a:p>
          <a:p>
            <a:pPr marL="225425">
              <a:lnSpc>
                <a:spcPts val="2070"/>
              </a:lnSpc>
            </a:pPr>
            <a:r>
              <a:rPr lang="en-US" sz="1800" spc="0" dirty="0">
                <a:solidFill>
                  <a:srgbClr val="FFFFFF"/>
                </a:solidFill>
                <a:latin typeface="Poppins" panose="00000500000000000000" pitchFamily="2" charset="0"/>
                <a:cs typeface="Poppins" panose="00000500000000000000" pitchFamily="2" charset="0"/>
              </a:rPr>
              <a:t>the transaction – a game plan</a:t>
            </a:r>
            <a:endParaRPr lang="en-US" sz="1800" spc="0" dirty="0">
              <a:latin typeface="Poppins" panose="00000500000000000000" pitchFamily="2" charset="0"/>
              <a:cs typeface="Poppins" panose="00000500000000000000" pitchFamily="2" charset="0"/>
            </a:endParaRPr>
          </a:p>
        </p:txBody>
      </p:sp>
      <p:sp>
        <p:nvSpPr>
          <p:cNvPr id="16" name="TextBox 15">
            <a:extLst>
              <a:ext uri="{FF2B5EF4-FFF2-40B4-BE49-F238E27FC236}">
                <a16:creationId xmlns:a16="http://schemas.microsoft.com/office/drawing/2014/main" id="{120DDE88-F8E0-E3F6-8828-60D0D37BBDE1}"/>
              </a:ext>
            </a:extLst>
          </p:cNvPr>
          <p:cNvSpPr txBox="1"/>
          <p:nvPr/>
        </p:nvSpPr>
        <p:spPr>
          <a:xfrm>
            <a:off x="991870" y="5911049"/>
            <a:ext cx="10050780" cy="605807"/>
          </a:xfrm>
          <a:prstGeom prst="rect">
            <a:avLst/>
          </a:prstGeom>
          <a:noFill/>
        </p:spPr>
        <p:txBody>
          <a:bodyPr wrap="square">
            <a:spAutoFit/>
          </a:bodyPr>
          <a:lstStyle/>
          <a:p>
            <a:pPr marL="225425" marR="534035">
              <a:lnSpc>
                <a:spcPts val="1980"/>
              </a:lnSpc>
              <a:spcBef>
                <a:spcPts val="955"/>
              </a:spcBef>
            </a:pPr>
            <a:r>
              <a:rPr lang="en-US" sz="1800" spc="0" dirty="0">
                <a:solidFill>
                  <a:srgbClr val="FFFFFF"/>
                </a:solidFill>
                <a:latin typeface="Poppins" panose="00000500000000000000" pitchFamily="2" charset="0"/>
                <a:cs typeface="Poppins" panose="00000500000000000000" pitchFamily="2" charset="0"/>
              </a:rPr>
              <a:t>Make smaller locations, ofﬁces or teams to be included as part of the communications process. Sometimes they may feel isolated</a:t>
            </a:r>
            <a:endParaRPr lang="en-US" sz="1800" spc="0" dirty="0">
              <a:latin typeface="Poppins" panose="00000500000000000000" pitchFamily="2" charset="0"/>
              <a:cs typeface="Poppins" panose="00000500000000000000" pitchFamily="2" charset="0"/>
            </a:endParaRPr>
          </a:p>
        </p:txBody>
      </p:sp>
      <p:sp>
        <p:nvSpPr>
          <p:cNvPr id="18" name="TextBox 17">
            <a:extLst>
              <a:ext uri="{FF2B5EF4-FFF2-40B4-BE49-F238E27FC236}">
                <a16:creationId xmlns:a16="http://schemas.microsoft.com/office/drawing/2014/main" id="{134D737E-A530-99E7-1548-DD9D233CC493}"/>
              </a:ext>
            </a:extLst>
          </p:cNvPr>
          <p:cNvSpPr txBox="1"/>
          <p:nvPr/>
        </p:nvSpPr>
        <p:spPr>
          <a:xfrm>
            <a:off x="991870" y="6671185"/>
            <a:ext cx="8824637" cy="605807"/>
          </a:xfrm>
          <a:prstGeom prst="rect">
            <a:avLst/>
          </a:prstGeom>
          <a:noFill/>
        </p:spPr>
        <p:txBody>
          <a:bodyPr wrap="square">
            <a:spAutoFit/>
          </a:bodyPr>
          <a:lstStyle/>
          <a:p>
            <a:pPr marL="225425" marR="504825">
              <a:lnSpc>
                <a:spcPts val="1980"/>
              </a:lnSpc>
              <a:spcBef>
                <a:spcPts val="960"/>
              </a:spcBef>
            </a:pPr>
            <a:r>
              <a:rPr lang="en-US" sz="1800" spc="0" dirty="0">
                <a:solidFill>
                  <a:srgbClr val="FFFFFF"/>
                </a:solidFill>
                <a:latin typeface="Poppins" panose="00000500000000000000" pitchFamily="2" charset="0"/>
                <a:cs typeface="Poppins" panose="00000500000000000000" pitchFamily="2" charset="0"/>
              </a:rPr>
              <a:t>Get to know each other in detail – clients, processes, services in order to understand early sales closure</a:t>
            </a:r>
            <a:endParaRPr lang="en-US" sz="1800" spc="0" dirty="0">
              <a:latin typeface="Poppins" panose="00000500000000000000" pitchFamily="2" charset="0"/>
              <a:cs typeface="Poppins" panose="00000500000000000000" pitchFamily="2" charset="0"/>
            </a:endParaRPr>
          </a:p>
        </p:txBody>
      </p:sp>
      <p:sp>
        <p:nvSpPr>
          <p:cNvPr id="20" name="TextBox 19">
            <a:extLst>
              <a:ext uri="{FF2B5EF4-FFF2-40B4-BE49-F238E27FC236}">
                <a16:creationId xmlns:a16="http://schemas.microsoft.com/office/drawing/2014/main" id="{48C6585C-BFB0-A362-1496-8107E5326C02}"/>
              </a:ext>
            </a:extLst>
          </p:cNvPr>
          <p:cNvSpPr txBox="1"/>
          <p:nvPr/>
        </p:nvSpPr>
        <p:spPr>
          <a:xfrm>
            <a:off x="930910" y="7483866"/>
            <a:ext cx="10050780" cy="369332"/>
          </a:xfrm>
          <a:prstGeom prst="rect">
            <a:avLst/>
          </a:prstGeom>
          <a:noFill/>
        </p:spPr>
        <p:txBody>
          <a:bodyPr wrap="square">
            <a:spAutoFit/>
          </a:bodyPr>
          <a:lstStyle/>
          <a:p>
            <a:pPr marL="304800">
              <a:lnSpc>
                <a:spcPct val="100000"/>
              </a:lnSpc>
              <a:spcBef>
                <a:spcPts val="1365"/>
              </a:spcBef>
            </a:pPr>
            <a:r>
              <a:rPr lang="en-US" sz="1800" spc="0" dirty="0">
                <a:solidFill>
                  <a:srgbClr val="FFFFFF"/>
                </a:solidFill>
                <a:latin typeface="Poppins" panose="00000500000000000000" pitchFamily="2" charset="0"/>
                <a:cs typeface="Poppins" panose="00000500000000000000" pitchFamily="2" charset="0"/>
              </a:rPr>
              <a:t>Day 1 communications plan with a ‘game plan’ for employees</a:t>
            </a:r>
            <a:endParaRPr lang="en-US" sz="1800" spc="0" dirty="0">
              <a:latin typeface="Poppins" panose="00000500000000000000" pitchFamily="2" charset="0"/>
              <a:cs typeface="Poppins" panose="00000500000000000000" pitchFamily="2" charset="0"/>
            </a:endParaRPr>
          </a:p>
        </p:txBody>
      </p:sp>
      <p:sp>
        <p:nvSpPr>
          <p:cNvPr id="22" name="TextBox 21">
            <a:extLst>
              <a:ext uri="{FF2B5EF4-FFF2-40B4-BE49-F238E27FC236}">
                <a16:creationId xmlns:a16="http://schemas.microsoft.com/office/drawing/2014/main" id="{AAF62FBF-CAAF-2BFF-D395-4FE5A3677D1C}"/>
              </a:ext>
            </a:extLst>
          </p:cNvPr>
          <p:cNvSpPr txBox="1"/>
          <p:nvPr/>
        </p:nvSpPr>
        <p:spPr>
          <a:xfrm>
            <a:off x="991870" y="8090284"/>
            <a:ext cx="8997357" cy="605807"/>
          </a:xfrm>
          <a:prstGeom prst="rect">
            <a:avLst/>
          </a:prstGeom>
          <a:noFill/>
        </p:spPr>
        <p:txBody>
          <a:bodyPr wrap="square">
            <a:spAutoFit/>
          </a:bodyPr>
          <a:lstStyle/>
          <a:p>
            <a:pPr marL="225425" marR="447675">
              <a:lnSpc>
                <a:spcPts val="1980"/>
              </a:lnSpc>
              <a:spcBef>
                <a:spcPts val="720"/>
              </a:spcBef>
            </a:pPr>
            <a:r>
              <a:rPr lang="en-US" sz="1800" spc="0" dirty="0">
                <a:solidFill>
                  <a:srgbClr val="FFFFFF"/>
                </a:solidFill>
                <a:latin typeface="Poppins" panose="00000500000000000000" pitchFamily="2" charset="0"/>
                <a:cs typeface="Poppins" panose="00000500000000000000" pitchFamily="2" charset="0"/>
              </a:rPr>
              <a:t>IT security for key people on day 1 to prevent unwanted attacks on the ‘new’ organization (e.g., DOS, phishing etc.)</a:t>
            </a:r>
            <a:endParaRPr lang="en-US" sz="1800" spc="0" dirty="0">
              <a:latin typeface="Poppins" panose="00000500000000000000" pitchFamily="2" charset="0"/>
              <a:cs typeface="Poppins" panose="00000500000000000000" pitchFamily="2" charset="0"/>
            </a:endParaRPr>
          </a:p>
        </p:txBody>
      </p:sp>
      <p:sp>
        <p:nvSpPr>
          <p:cNvPr id="24" name="TextBox 23">
            <a:extLst>
              <a:ext uri="{FF2B5EF4-FFF2-40B4-BE49-F238E27FC236}">
                <a16:creationId xmlns:a16="http://schemas.microsoft.com/office/drawing/2014/main" id="{71A169ED-8990-4CBD-82E4-31D900E6B22C}"/>
              </a:ext>
            </a:extLst>
          </p:cNvPr>
          <p:cNvSpPr txBox="1"/>
          <p:nvPr/>
        </p:nvSpPr>
        <p:spPr>
          <a:xfrm>
            <a:off x="991870" y="8866443"/>
            <a:ext cx="10050780" cy="369332"/>
          </a:xfrm>
          <a:prstGeom prst="rect">
            <a:avLst/>
          </a:prstGeom>
          <a:noFill/>
        </p:spPr>
        <p:txBody>
          <a:bodyPr wrap="square">
            <a:spAutoFit/>
          </a:bodyPr>
          <a:lstStyle/>
          <a:p>
            <a:pPr marL="225425">
              <a:lnSpc>
                <a:spcPct val="100000"/>
              </a:lnSpc>
              <a:spcBef>
                <a:spcPts val="1455"/>
              </a:spcBef>
            </a:pPr>
            <a:r>
              <a:rPr lang="en-US" sz="1800" spc="0" dirty="0">
                <a:solidFill>
                  <a:srgbClr val="FFFFFF"/>
                </a:solidFill>
                <a:latin typeface="Poppins" panose="00000500000000000000" pitchFamily="2" charset="0"/>
                <a:cs typeface="Poppins" panose="00000500000000000000" pitchFamily="2" charset="0"/>
              </a:rPr>
              <a:t>Public domain strategy that is consistent across the companies</a:t>
            </a:r>
            <a:endParaRPr lang="en-US" sz="1800" spc="0" dirty="0">
              <a:latin typeface="Poppins" panose="00000500000000000000" pitchFamily="2" charset="0"/>
              <a:cs typeface="Poppins" panose="00000500000000000000" pitchFamily="2" charset="0"/>
            </a:endParaRPr>
          </a:p>
        </p:txBody>
      </p:sp>
      <p:sp>
        <p:nvSpPr>
          <p:cNvPr id="26" name="TextBox 25">
            <a:extLst>
              <a:ext uri="{FF2B5EF4-FFF2-40B4-BE49-F238E27FC236}">
                <a16:creationId xmlns:a16="http://schemas.microsoft.com/office/drawing/2014/main" id="{79DBE038-DF67-5DDD-4728-E8227474D8E0}"/>
              </a:ext>
            </a:extLst>
          </p:cNvPr>
          <p:cNvSpPr txBox="1"/>
          <p:nvPr/>
        </p:nvSpPr>
        <p:spPr>
          <a:xfrm>
            <a:off x="991870" y="9494908"/>
            <a:ext cx="10050780" cy="369332"/>
          </a:xfrm>
          <a:prstGeom prst="rect">
            <a:avLst/>
          </a:prstGeom>
          <a:noFill/>
        </p:spPr>
        <p:txBody>
          <a:bodyPr wrap="square">
            <a:spAutoFit/>
          </a:bodyPr>
          <a:lstStyle/>
          <a:p>
            <a:pPr marL="225425">
              <a:lnSpc>
                <a:spcPct val="100000"/>
              </a:lnSpc>
              <a:spcBef>
                <a:spcPts val="1475"/>
              </a:spcBef>
            </a:pPr>
            <a:r>
              <a:rPr lang="en-US" sz="1800" spc="0" dirty="0">
                <a:solidFill>
                  <a:srgbClr val="FFFFFF"/>
                </a:solidFill>
                <a:latin typeface="Poppins" panose="00000500000000000000" pitchFamily="2" charset="0"/>
                <a:cs typeface="Poppins" panose="00000500000000000000" pitchFamily="2" charset="0"/>
              </a:rPr>
              <a:t>Educate employees on compliance policies</a:t>
            </a:r>
            <a:endParaRPr lang="en-US" sz="1800" spc="0" dirty="0">
              <a:latin typeface="Poppins" panose="00000500000000000000" pitchFamily="2" charset="0"/>
              <a:cs typeface="Poppins" panose="00000500000000000000" pitchFamily="2" charset="0"/>
            </a:endParaRPr>
          </a:p>
        </p:txBody>
      </p:sp>
      <p:sp>
        <p:nvSpPr>
          <p:cNvPr id="28" name="TextBox 27">
            <a:extLst>
              <a:ext uri="{FF2B5EF4-FFF2-40B4-BE49-F238E27FC236}">
                <a16:creationId xmlns:a16="http://schemas.microsoft.com/office/drawing/2014/main" id="{A34A46C8-14CF-355A-8034-D7D4790A80FF}"/>
              </a:ext>
            </a:extLst>
          </p:cNvPr>
          <p:cNvSpPr txBox="1"/>
          <p:nvPr/>
        </p:nvSpPr>
        <p:spPr>
          <a:xfrm>
            <a:off x="9737006" y="3728908"/>
            <a:ext cx="10050780" cy="369332"/>
          </a:xfrm>
          <a:prstGeom prst="rect">
            <a:avLst/>
          </a:prstGeom>
          <a:noFill/>
        </p:spPr>
        <p:txBody>
          <a:bodyPr wrap="square">
            <a:spAutoFit/>
          </a:bodyPr>
          <a:lstStyle/>
          <a:p>
            <a:pPr marL="200025">
              <a:lnSpc>
                <a:spcPct val="100000"/>
              </a:lnSpc>
              <a:spcBef>
                <a:spcPts val="1815"/>
              </a:spcBef>
            </a:pPr>
            <a:r>
              <a:rPr lang="en-US" sz="1800" spc="0" dirty="0">
                <a:solidFill>
                  <a:srgbClr val="FFFFFF"/>
                </a:solidFill>
                <a:latin typeface="Poppins" panose="00000500000000000000" pitchFamily="2" charset="0"/>
                <a:cs typeface="Poppins" panose="00000500000000000000" pitchFamily="2" charset="0"/>
              </a:rPr>
              <a:t>‘Clean data’, establish a valid and reliable master ﬁle – key to many things.</a:t>
            </a:r>
            <a:endParaRPr lang="en-US" sz="1800" spc="0" dirty="0">
              <a:latin typeface="Poppins" panose="00000500000000000000" pitchFamily="2" charset="0"/>
              <a:cs typeface="Poppins" panose="00000500000000000000" pitchFamily="2" charset="0"/>
            </a:endParaRPr>
          </a:p>
        </p:txBody>
      </p:sp>
      <p:sp>
        <p:nvSpPr>
          <p:cNvPr id="30" name="TextBox 29">
            <a:extLst>
              <a:ext uri="{FF2B5EF4-FFF2-40B4-BE49-F238E27FC236}">
                <a16:creationId xmlns:a16="http://schemas.microsoft.com/office/drawing/2014/main" id="{B7C51184-4FDB-9078-8048-3CFF1FA3BA53}"/>
              </a:ext>
            </a:extLst>
          </p:cNvPr>
          <p:cNvSpPr txBox="1"/>
          <p:nvPr/>
        </p:nvSpPr>
        <p:spPr>
          <a:xfrm>
            <a:off x="9737006" y="4347962"/>
            <a:ext cx="8540157" cy="630942"/>
          </a:xfrm>
          <a:prstGeom prst="rect">
            <a:avLst/>
          </a:prstGeom>
          <a:noFill/>
        </p:spPr>
        <p:txBody>
          <a:bodyPr wrap="square">
            <a:spAutoFit/>
          </a:bodyPr>
          <a:lstStyle/>
          <a:p>
            <a:pPr marL="200025">
              <a:lnSpc>
                <a:spcPts val="2070"/>
              </a:lnSpc>
              <a:spcBef>
                <a:spcPts val="880"/>
              </a:spcBef>
            </a:pPr>
            <a:r>
              <a:rPr lang="en-US" sz="1800" spc="0" dirty="0">
                <a:solidFill>
                  <a:srgbClr val="FFFFFF"/>
                </a:solidFill>
                <a:latin typeface="Poppins" panose="00000500000000000000" pitchFamily="2" charset="0"/>
                <a:cs typeface="Poppins" panose="00000500000000000000" pitchFamily="2" charset="0"/>
              </a:rPr>
              <a:t>Not easy given the nature of the transaction &amp; the need for</a:t>
            </a:r>
            <a:endParaRPr lang="en-US" sz="1800" spc="0" dirty="0">
              <a:latin typeface="Poppins" panose="00000500000000000000" pitchFamily="2" charset="0"/>
              <a:cs typeface="Poppins" panose="00000500000000000000" pitchFamily="2" charset="0"/>
            </a:endParaRPr>
          </a:p>
          <a:p>
            <a:pPr marL="200025">
              <a:lnSpc>
                <a:spcPts val="2070"/>
              </a:lnSpc>
            </a:pPr>
            <a:r>
              <a:rPr lang="en-US" sz="1800" spc="0" dirty="0">
                <a:solidFill>
                  <a:srgbClr val="FFFFFF"/>
                </a:solidFill>
                <a:latin typeface="Poppins" panose="00000500000000000000" pitchFamily="2" charset="0"/>
                <a:cs typeface="Poppins" panose="00000500000000000000" pitchFamily="2" charset="0"/>
              </a:rPr>
              <a:t>regulatory approval</a:t>
            </a:r>
            <a:endParaRPr lang="en-US" sz="1800" spc="0" dirty="0">
              <a:latin typeface="Poppins" panose="00000500000000000000" pitchFamily="2" charset="0"/>
              <a:cs typeface="Poppins" panose="00000500000000000000" pitchFamily="2" charset="0"/>
            </a:endParaRPr>
          </a:p>
        </p:txBody>
      </p:sp>
      <p:sp>
        <p:nvSpPr>
          <p:cNvPr id="32" name="TextBox 31">
            <a:extLst>
              <a:ext uri="{FF2B5EF4-FFF2-40B4-BE49-F238E27FC236}">
                <a16:creationId xmlns:a16="http://schemas.microsoft.com/office/drawing/2014/main" id="{FE3E5371-46BF-CC98-EFC6-C8B72473F4DD}"/>
              </a:ext>
            </a:extLst>
          </p:cNvPr>
          <p:cNvSpPr txBox="1"/>
          <p:nvPr/>
        </p:nvSpPr>
        <p:spPr>
          <a:xfrm>
            <a:off x="9737006" y="5226710"/>
            <a:ext cx="8531267" cy="369332"/>
          </a:xfrm>
          <a:prstGeom prst="rect">
            <a:avLst/>
          </a:prstGeom>
          <a:noFill/>
        </p:spPr>
        <p:txBody>
          <a:bodyPr wrap="square">
            <a:spAutoFit/>
          </a:bodyPr>
          <a:lstStyle/>
          <a:p>
            <a:pPr marL="200025">
              <a:lnSpc>
                <a:spcPct val="100000"/>
              </a:lnSpc>
              <a:spcBef>
                <a:spcPts val="1905"/>
              </a:spcBef>
            </a:pPr>
            <a:r>
              <a:rPr lang="en-US" sz="1800" spc="0" dirty="0">
                <a:solidFill>
                  <a:srgbClr val="FFFFFF"/>
                </a:solidFill>
                <a:latin typeface="Poppins" panose="00000500000000000000" pitchFamily="2" charset="0"/>
                <a:cs typeface="Poppins" panose="00000500000000000000" pitchFamily="2" charset="0"/>
              </a:rPr>
              <a:t>A clear go-to-market model with talking points</a:t>
            </a:r>
            <a:endParaRPr lang="en-US" sz="1800" spc="0" dirty="0">
              <a:latin typeface="Poppins" panose="00000500000000000000" pitchFamily="2" charset="0"/>
              <a:cs typeface="Poppins" panose="00000500000000000000" pitchFamily="2" charset="0"/>
            </a:endParaRPr>
          </a:p>
        </p:txBody>
      </p:sp>
      <p:sp>
        <p:nvSpPr>
          <p:cNvPr id="34" name="TextBox 33">
            <a:extLst>
              <a:ext uri="{FF2B5EF4-FFF2-40B4-BE49-F238E27FC236}">
                <a16:creationId xmlns:a16="http://schemas.microsoft.com/office/drawing/2014/main" id="{4BDF0024-B257-CBC7-4370-87E5A2328B39}"/>
              </a:ext>
            </a:extLst>
          </p:cNvPr>
          <p:cNvSpPr txBox="1"/>
          <p:nvPr/>
        </p:nvSpPr>
        <p:spPr>
          <a:xfrm>
            <a:off x="9737006" y="5932571"/>
            <a:ext cx="8925644" cy="605807"/>
          </a:xfrm>
          <a:prstGeom prst="rect">
            <a:avLst/>
          </a:prstGeom>
          <a:noFill/>
        </p:spPr>
        <p:txBody>
          <a:bodyPr wrap="square">
            <a:spAutoFit/>
          </a:bodyPr>
          <a:lstStyle/>
          <a:p>
            <a:pPr marL="200025" marR="981710">
              <a:lnSpc>
                <a:spcPts val="1980"/>
              </a:lnSpc>
              <a:spcBef>
                <a:spcPts val="955"/>
              </a:spcBef>
            </a:pPr>
            <a:r>
              <a:rPr lang="en-US" sz="1800" spc="0" dirty="0">
                <a:solidFill>
                  <a:srgbClr val="FFFFFF"/>
                </a:solidFill>
                <a:latin typeface="Poppins" panose="00000500000000000000" pitchFamily="2" charset="0"/>
                <a:cs typeface="Poppins" panose="00000500000000000000" pitchFamily="2" charset="0"/>
              </a:rPr>
              <a:t>More focused, perhaps personal visits, a central site for project status and updates, wins etc.</a:t>
            </a:r>
            <a:endParaRPr lang="en-US" sz="1800" spc="0" dirty="0">
              <a:latin typeface="Poppins" panose="00000500000000000000" pitchFamily="2" charset="0"/>
              <a:cs typeface="Poppins" panose="00000500000000000000" pitchFamily="2" charset="0"/>
            </a:endParaRPr>
          </a:p>
        </p:txBody>
      </p:sp>
      <p:sp>
        <p:nvSpPr>
          <p:cNvPr id="36" name="TextBox 35">
            <a:extLst>
              <a:ext uri="{FF2B5EF4-FFF2-40B4-BE49-F238E27FC236}">
                <a16:creationId xmlns:a16="http://schemas.microsoft.com/office/drawing/2014/main" id="{5A7ADF41-9584-2C0E-1E0F-13C125583ACF}"/>
              </a:ext>
            </a:extLst>
          </p:cNvPr>
          <p:cNvSpPr txBox="1"/>
          <p:nvPr/>
        </p:nvSpPr>
        <p:spPr>
          <a:xfrm>
            <a:off x="9737006" y="6751007"/>
            <a:ext cx="6337893" cy="369332"/>
          </a:xfrm>
          <a:prstGeom prst="rect">
            <a:avLst/>
          </a:prstGeom>
          <a:noFill/>
        </p:spPr>
        <p:txBody>
          <a:bodyPr wrap="square">
            <a:spAutoFit/>
          </a:bodyPr>
          <a:lstStyle/>
          <a:p>
            <a:pPr marL="200025">
              <a:lnSpc>
                <a:spcPct val="100000"/>
              </a:lnSpc>
              <a:spcBef>
                <a:spcPts val="1635"/>
              </a:spcBef>
            </a:pPr>
            <a:r>
              <a:rPr lang="en-US" sz="1800" spc="0" dirty="0">
                <a:solidFill>
                  <a:srgbClr val="FFFFFF"/>
                </a:solidFill>
                <a:latin typeface="Poppins" panose="00000500000000000000" pitchFamily="2" charset="0"/>
                <a:cs typeface="Poppins" panose="00000500000000000000" pitchFamily="2" charset="0"/>
              </a:rPr>
              <a:t>Deep dive sessions for the sales teams</a:t>
            </a:r>
            <a:endParaRPr lang="en-US" sz="1800" spc="0" dirty="0">
              <a:latin typeface="Poppins" panose="00000500000000000000" pitchFamily="2" charset="0"/>
              <a:cs typeface="Poppins" panose="00000500000000000000" pitchFamily="2" charset="0"/>
            </a:endParaRPr>
          </a:p>
        </p:txBody>
      </p:sp>
      <p:sp>
        <p:nvSpPr>
          <p:cNvPr id="38" name="TextBox 37">
            <a:extLst>
              <a:ext uri="{FF2B5EF4-FFF2-40B4-BE49-F238E27FC236}">
                <a16:creationId xmlns:a16="http://schemas.microsoft.com/office/drawing/2014/main" id="{4FDF1BC7-4D59-E0E5-ACF1-4505AF103D37}"/>
              </a:ext>
            </a:extLst>
          </p:cNvPr>
          <p:cNvSpPr txBox="1"/>
          <p:nvPr/>
        </p:nvSpPr>
        <p:spPr>
          <a:xfrm>
            <a:off x="9737006" y="7468087"/>
            <a:ext cx="6165553" cy="369332"/>
          </a:xfrm>
          <a:prstGeom prst="rect">
            <a:avLst/>
          </a:prstGeom>
          <a:noFill/>
        </p:spPr>
        <p:txBody>
          <a:bodyPr wrap="square">
            <a:spAutoFit/>
          </a:bodyPr>
          <a:lstStyle/>
          <a:p>
            <a:pPr marL="200025">
              <a:lnSpc>
                <a:spcPct val="100000"/>
              </a:lnSpc>
              <a:spcBef>
                <a:spcPts val="1105"/>
              </a:spcBef>
            </a:pPr>
            <a:r>
              <a:rPr lang="en-US" sz="1800" spc="0" dirty="0">
                <a:solidFill>
                  <a:srgbClr val="FFFFFF"/>
                </a:solidFill>
                <a:latin typeface="Poppins" panose="00000500000000000000" pitchFamily="2" charset="0"/>
                <a:cs typeface="Poppins" panose="00000500000000000000" pitchFamily="2" charset="0"/>
              </a:rPr>
              <a:t>Over to the comms team</a:t>
            </a:r>
            <a:endParaRPr lang="en-US" sz="1800" spc="0" dirty="0">
              <a:latin typeface="Poppins" panose="00000500000000000000" pitchFamily="2" charset="0"/>
              <a:cs typeface="Poppins" panose="00000500000000000000" pitchFamily="2" charset="0"/>
            </a:endParaRPr>
          </a:p>
        </p:txBody>
      </p:sp>
      <p:sp>
        <p:nvSpPr>
          <p:cNvPr id="40" name="TextBox 39">
            <a:extLst>
              <a:ext uri="{FF2B5EF4-FFF2-40B4-BE49-F238E27FC236}">
                <a16:creationId xmlns:a16="http://schemas.microsoft.com/office/drawing/2014/main" id="{4F85CD28-5D34-4FA5-841B-68E6DADC85AC}"/>
              </a:ext>
            </a:extLst>
          </p:cNvPr>
          <p:cNvSpPr txBox="1"/>
          <p:nvPr/>
        </p:nvSpPr>
        <p:spPr>
          <a:xfrm>
            <a:off x="9737006" y="8150239"/>
            <a:ext cx="7999095" cy="367552"/>
          </a:xfrm>
          <a:prstGeom prst="rect">
            <a:avLst/>
          </a:prstGeom>
          <a:noFill/>
        </p:spPr>
        <p:txBody>
          <a:bodyPr wrap="square">
            <a:spAutoFit/>
          </a:bodyPr>
          <a:lstStyle/>
          <a:p>
            <a:pPr marL="200025">
              <a:lnSpc>
                <a:spcPct val="100000"/>
              </a:lnSpc>
              <a:spcBef>
                <a:spcPts val="1964"/>
              </a:spcBef>
            </a:pPr>
            <a:r>
              <a:rPr lang="en-US" sz="1800" spc="0" dirty="0">
                <a:solidFill>
                  <a:srgbClr val="FFFFFF"/>
                </a:solidFill>
                <a:latin typeface="Poppins" panose="00000500000000000000" pitchFamily="2" charset="0"/>
                <a:cs typeface="Poppins" panose="00000500000000000000" pitchFamily="2" charset="0"/>
              </a:rPr>
              <a:t>Cohesive threat assessment, communication to raise awareness</a:t>
            </a:r>
            <a:endParaRPr lang="en-US" sz="1800" spc="0" dirty="0">
              <a:latin typeface="Poppins" panose="00000500000000000000" pitchFamily="2" charset="0"/>
              <a:cs typeface="Poppins" panose="00000500000000000000" pitchFamily="2" charset="0"/>
            </a:endParaRPr>
          </a:p>
        </p:txBody>
      </p:sp>
      <p:sp>
        <p:nvSpPr>
          <p:cNvPr id="42" name="TextBox 41">
            <a:extLst>
              <a:ext uri="{FF2B5EF4-FFF2-40B4-BE49-F238E27FC236}">
                <a16:creationId xmlns:a16="http://schemas.microsoft.com/office/drawing/2014/main" id="{DF22E9B3-80BA-67BE-6A03-7763056138F3}"/>
              </a:ext>
            </a:extLst>
          </p:cNvPr>
          <p:cNvSpPr txBox="1"/>
          <p:nvPr/>
        </p:nvSpPr>
        <p:spPr>
          <a:xfrm>
            <a:off x="9737006" y="8866443"/>
            <a:ext cx="10050780" cy="369332"/>
          </a:xfrm>
          <a:prstGeom prst="rect">
            <a:avLst/>
          </a:prstGeom>
          <a:noFill/>
        </p:spPr>
        <p:txBody>
          <a:bodyPr wrap="square">
            <a:spAutoFit/>
          </a:bodyPr>
          <a:lstStyle/>
          <a:p>
            <a:pPr marL="200025">
              <a:lnSpc>
                <a:spcPct val="100000"/>
              </a:lnSpc>
              <a:spcBef>
                <a:spcPts val="1480"/>
              </a:spcBef>
            </a:pPr>
            <a:r>
              <a:rPr lang="en-US" sz="1800" spc="0" dirty="0">
                <a:solidFill>
                  <a:srgbClr val="FFFFFF"/>
                </a:solidFill>
                <a:latin typeface="Poppins" panose="00000500000000000000" pitchFamily="2" charset="0"/>
                <a:cs typeface="Poppins" panose="00000500000000000000" pitchFamily="2" charset="0"/>
              </a:rPr>
              <a:t>Critical for day 1</a:t>
            </a:r>
            <a:endParaRPr lang="en-US" sz="1800" spc="0" dirty="0">
              <a:latin typeface="Poppins" panose="00000500000000000000" pitchFamily="2" charset="0"/>
              <a:cs typeface="Poppins" panose="00000500000000000000" pitchFamily="2" charset="0"/>
            </a:endParaRPr>
          </a:p>
        </p:txBody>
      </p:sp>
      <p:sp>
        <p:nvSpPr>
          <p:cNvPr id="44" name="TextBox 43">
            <a:extLst>
              <a:ext uri="{FF2B5EF4-FFF2-40B4-BE49-F238E27FC236}">
                <a16:creationId xmlns:a16="http://schemas.microsoft.com/office/drawing/2014/main" id="{500F8C1E-C6D8-A8AD-048E-F72334D6C090}"/>
              </a:ext>
            </a:extLst>
          </p:cNvPr>
          <p:cNvSpPr txBox="1"/>
          <p:nvPr/>
        </p:nvSpPr>
        <p:spPr>
          <a:xfrm>
            <a:off x="9737006" y="9507758"/>
            <a:ext cx="10050780" cy="369332"/>
          </a:xfrm>
          <a:prstGeom prst="rect">
            <a:avLst/>
          </a:prstGeom>
          <a:noFill/>
        </p:spPr>
        <p:txBody>
          <a:bodyPr wrap="square">
            <a:spAutoFit/>
          </a:bodyPr>
          <a:lstStyle/>
          <a:p>
            <a:pPr marL="200025">
              <a:lnSpc>
                <a:spcPct val="100000"/>
              </a:lnSpc>
              <a:spcBef>
                <a:spcPts val="1480"/>
              </a:spcBef>
            </a:pPr>
            <a:r>
              <a:rPr lang="en-US" sz="1800" spc="0" dirty="0">
                <a:solidFill>
                  <a:srgbClr val="FFFFFF"/>
                </a:solidFill>
                <a:latin typeface="Poppins" panose="00000500000000000000" pitchFamily="2" charset="0"/>
                <a:cs typeface="Poppins" panose="00000500000000000000" pitchFamily="2" charset="0"/>
              </a:rPr>
              <a:t>Harmonized approach</a:t>
            </a:r>
            <a:endParaRPr lang="en-US" sz="1800" spc="0" dirty="0">
              <a:latin typeface="Poppins" panose="00000500000000000000" pitchFamily="2" charset="0"/>
              <a:cs typeface="Poppins" panose="00000500000000000000" pitchFamily="2" charset="0"/>
            </a:endParaRPr>
          </a:p>
        </p:txBody>
      </p:sp>
      <p:cxnSp>
        <p:nvCxnSpPr>
          <p:cNvPr id="46" name="Straight Connector 45">
            <a:extLst>
              <a:ext uri="{FF2B5EF4-FFF2-40B4-BE49-F238E27FC236}">
                <a16:creationId xmlns:a16="http://schemas.microsoft.com/office/drawing/2014/main" id="{3252D8AE-8CEE-6374-D238-BCC6DCA7F6B2}"/>
              </a:ext>
            </a:extLst>
          </p:cNvPr>
          <p:cNvCxnSpPr/>
          <p:nvPr/>
        </p:nvCxnSpPr>
        <p:spPr>
          <a:xfrm>
            <a:off x="1130893" y="4302242"/>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88305DC-A2B0-D7AE-2445-2358FFED1B51}"/>
              </a:ext>
            </a:extLst>
          </p:cNvPr>
          <p:cNvCxnSpPr/>
          <p:nvPr/>
        </p:nvCxnSpPr>
        <p:spPr>
          <a:xfrm>
            <a:off x="1130893" y="5045075"/>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BF5B65A7-F1B3-EE2F-9AB4-CE9957E7F7B5}"/>
              </a:ext>
            </a:extLst>
          </p:cNvPr>
          <p:cNvCxnSpPr/>
          <p:nvPr/>
        </p:nvCxnSpPr>
        <p:spPr>
          <a:xfrm>
            <a:off x="1130893" y="5827523"/>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8092A82-16D5-E45F-FE84-C7771085371D}"/>
              </a:ext>
            </a:extLst>
          </p:cNvPr>
          <p:cNvCxnSpPr/>
          <p:nvPr/>
        </p:nvCxnSpPr>
        <p:spPr>
          <a:xfrm>
            <a:off x="1130893" y="6562576"/>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2EFC9D3-729B-DD35-CEA6-DB828D527F61}"/>
              </a:ext>
            </a:extLst>
          </p:cNvPr>
          <p:cNvCxnSpPr/>
          <p:nvPr/>
        </p:nvCxnSpPr>
        <p:spPr>
          <a:xfrm>
            <a:off x="1130893" y="7316848"/>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411C003-EC20-BEE5-167B-1258E0FC9B21}"/>
              </a:ext>
            </a:extLst>
          </p:cNvPr>
          <p:cNvCxnSpPr/>
          <p:nvPr/>
        </p:nvCxnSpPr>
        <p:spPr>
          <a:xfrm>
            <a:off x="1130893" y="7983604"/>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BD6AEBB-E1EA-31DA-EB4B-E13BF7C929AA}"/>
              </a:ext>
            </a:extLst>
          </p:cNvPr>
          <p:cNvCxnSpPr/>
          <p:nvPr/>
        </p:nvCxnSpPr>
        <p:spPr>
          <a:xfrm>
            <a:off x="1130893" y="8757051"/>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5F32A58-248A-D87D-9193-9A3142E98300}"/>
              </a:ext>
            </a:extLst>
          </p:cNvPr>
          <p:cNvCxnSpPr/>
          <p:nvPr/>
        </p:nvCxnSpPr>
        <p:spPr>
          <a:xfrm>
            <a:off x="1130893" y="9395129"/>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9CEE99F-9202-49D7-A483-5D6257FB4DC1}"/>
              </a:ext>
            </a:extLst>
          </p:cNvPr>
          <p:cNvCxnSpPr/>
          <p:nvPr/>
        </p:nvCxnSpPr>
        <p:spPr>
          <a:xfrm>
            <a:off x="1130893" y="9945339"/>
            <a:ext cx="1784223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8577F38-722C-77C3-E252-F83F59E069F1}"/>
              </a:ext>
            </a:extLst>
          </p:cNvPr>
          <p:cNvCxnSpPr>
            <a:cxnSpLocks/>
          </p:cNvCxnSpPr>
          <p:nvPr/>
        </p:nvCxnSpPr>
        <p:spPr>
          <a:xfrm>
            <a:off x="9816507" y="2828957"/>
            <a:ext cx="0" cy="762631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3B04E97-3EBF-2C48-ACD1-8F67C98C91F8}"/>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12</a:t>
            </a:fld>
            <a:endParaRPr lang="en-US" dirty="0">
              <a:solidFill>
                <a:schemeClr val="bg1"/>
              </a:solidFill>
            </a:endParaRPr>
          </a:p>
        </p:txBody>
      </p:sp>
      <p:sp>
        <p:nvSpPr>
          <p:cNvPr id="5" name="Holder 5">
            <a:extLst>
              <a:ext uri="{FF2B5EF4-FFF2-40B4-BE49-F238E27FC236}">
                <a16:creationId xmlns:a16="http://schemas.microsoft.com/office/drawing/2014/main" id="{FD4C0F88-B513-D369-2529-D9BEB769EB0B}"/>
              </a:ext>
            </a:extLst>
          </p:cNvPr>
          <p:cNvSpPr txBox="1">
            <a:spLocks/>
          </p:cNvSpPr>
          <p:nvPr/>
        </p:nvSpPr>
        <p:spPr>
          <a:xfrm>
            <a:off x="1644333" y="1065160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Poppins" pitchFamily="2" charset="77"/>
                <a:ea typeface="Tahoma" panose="020B0604030504040204" pitchFamily="34" charset="0"/>
                <a:cs typeface="Poppins" pitchFamily="2" charset="77"/>
              </a:rPr>
              <a:t>© 100-Day Advisors    MandAPlaybook.com</a:t>
            </a:r>
            <a:endParaRPr lang="en-US" sz="1200" dirty="0">
              <a:solidFill>
                <a:schemeClr val="bg1"/>
              </a:solidFill>
              <a:effectLst/>
              <a:latin typeface="Poppins" pitchFamily="2" charset="77"/>
              <a:ea typeface="Tahoma" panose="020B0604030504040204" pitchFamily="34" charset="0"/>
              <a:cs typeface="Poppins" pitchFamily="2" charset="77"/>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88;p7">
            <a:extLst>
              <a:ext uri="{FF2B5EF4-FFF2-40B4-BE49-F238E27FC236}">
                <a16:creationId xmlns:a16="http://schemas.microsoft.com/office/drawing/2014/main" id="{1188A233-FB14-D8A7-EDCC-5B790F737656}"/>
              </a:ext>
            </a:extLst>
          </p:cNvPr>
          <p:cNvSpPr/>
          <p:nvPr/>
        </p:nvSpPr>
        <p:spPr>
          <a:xfrm>
            <a:off x="7035495" y="4100265"/>
            <a:ext cx="4731895" cy="809211"/>
          </a:xfrm>
          <a:prstGeom prst="rect">
            <a:avLst/>
          </a:prstGeom>
          <a:noFill/>
          <a:ln>
            <a:noFill/>
          </a:ln>
        </p:spPr>
        <p:txBody>
          <a:bodyPr spcFirstLastPara="1" wrap="square" lIns="150736" tIns="75348" rIns="150736" bIns="75348" anchor="ctr" anchorCtr="0">
            <a:noAutofit/>
          </a:bodyPr>
          <a:lstStyle/>
          <a:p>
            <a:pPr algn="ctr" rtl="0"/>
            <a:r>
              <a:rPr lang="en-US" sz="6599" b="1" dirty="0">
                <a:latin typeface="Century Gothic"/>
                <a:ea typeface="Century Gothic"/>
                <a:cs typeface="Century Gothic"/>
                <a:sym typeface="Century Gothic"/>
              </a:rPr>
              <a:t>contact us</a:t>
            </a:r>
            <a:endParaRPr sz="6599" b="1" dirty="0">
              <a:latin typeface="Century Gothic"/>
              <a:ea typeface="Century Gothic"/>
              <a:cs typeface="Century Gothic"/>
              <a:sym typeface="Century Gothic"/>
            </a:endParaRPr>
          </a:p>
        </p:txBody>
      </p:sp>
      <p:sp>
        <p:nvSpPr>
          <p:cNvPr id="4" name="Rectangle 3">
            <a:extLst>
              <a:ext uri="{FF2B5EF4-FFF2-40B4-BE49-F238E27FC236}">
                <a16:creationId xmlns:a16="http://schemas.microsoft.com/office/drawing/2014/main" id="{72512933-08B5-E175-ECA2-9556125F09E4}"/>
              </a:ext>
            </a:extLst>
          </p:cNvPr>
          <p:cNvSpPr/>
          <p:nvPr/>
        </p:nvSpPr>
        <p:spPr>
          <a:xfrm>
            <a:off x="4337050" y="6979064"/>
            <a:ext cx="5064395" cy="8092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79" dirty="0">
                <a:solidFill>
                  <a:schemeClr val="tx1"/>
                </a:solidFill>
                <a:latin typeface="Century Gothic" panose="020B0502020202020204" pitchFamily="34" charset="0"/>
              </a:rPr>
              <a:t>   email</a:t>
            </a:r>
          </a:p>
          <a:p>
            <a:pPr algn="ctr"/>
            <a:r>
              <a:rPr lang="en-GB" sz="1979" b="1" dirty="0">
                <a:solidFill>
                  <a:schemeClr val="accent3"/>
                </a:solidFill>
                <a:latin typeface="Century Gothic" panose="020B0502020202020204" pitchFamily="34" charset="0"/>
              </a:rPr>
              <a:t> </a:t>
            </a:r>
            <a:r>
              <a:rPr lang="en-GB" sz="2309" dirty="0">
                <a:solidFill>
                  <a:schemeClr val="tx1"/>
                </a:solidFill>
                <a:latin typeface="Century Gothic" panose="020B0502020202020204" pitchFamily="34" charset="0"/>
              </a:rPr>
              <a:t>inquiries@MandAPlaybook.com</a:t>
            </a:r>
          </a:p>
        </p:txBody>
      </p:sp>
      <p:sp>
        <p:nvSpPr>
          <p:cNvPr id="5" name="Rectangle 4">
            <a:extLst>
              <a:ext uri="{FF2B5EF4-FFF2-40B4-BE49-F238E27FC236}">
                <a16:creationId xmlns:a16="http://schemas.microsoft.com/office/drawing/2014/main" id="{BD43D260-5522-F8F9-E172-983572EE3AD5}"/>
              </a:ext>
            </a:extLst>
          </p:cNvPr>
          <p:cNvSpPr/>
          <p:nvPr/>
        </p:nvSpPr>
        <p:spPr>
          <a:xfrm>
            <a:off x="9265594" y="6955138"/>
            <a:ext cx="5468465" cy="8092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979" dirty="0">
                <a:solidFill>
                  <a:schemeClr val="tx1"/>
                </a:solidFill>
                <a:latin typeface="Century Gothic" panose="020B0502020202020204" pitchFamily="34" charset="0"/>
              </a:rPr>
              <a:t>website</a:t>
            </a:r>
          </a:p>
          <a:p>
            <a:pPr algn="ctr"/>
            <a:r>
              <a:rPr lang="en-GB" sz="1979" b="1" dirty="0">
                <a:solidFill>
                  <a:schemeClr val="accent3"/>
                </a:solidFill>
                <a:latin typeface="Century Gothic" panose="020B0502020202020204" pitchFamily="34" charset="0"/>
              </a:rPr>
              <a:t>  </a:t>
            </a:r>
            <a:r>
              <a:rPr lang="en-GB" sz="2309" dirty="0">
                <a:solidFill>
                  <a:schemeClr val="tx1"/>
                </a:solidFill>
                <a:latin typeface="Century Gothic" panose="020B0502020202020204" pitchFamily="34" charset="0"/>
              </a:rPr>
              <a:t>MandAPlaybook.com/consulting</a:t>
            </a:r>
          </a:p>
        </p:txBody>
      </p:sp>
      <p:sp>
        <p:nvSpPr>
          <p:cNvPr id="6" name="Google Shape;172;p9">
            <a:extLst>
              <a:ext uri="{FF2B5EF4-FFF2-40B4-BE49-F238E27FC236}">
                <a16:creationId xmlns:a16="http://schemas.microsoft.com/office/drawing/2014/main" id="{5F9D93C6-FB0E-0C03-ED05-6544858FD66F}"/>
              </a:ext>
            </a:extLst>
          </p:cNvPr>
          <p:cNvSpPr/>
          <p:nvPr/>
        </p:nvSpPr>
        <p:spPr>
          <a:xfrm>
            <a:off x="11326634" y="5590319"/>
            <a:ext cx="1335188" cy="1107285"/>
          </a:xfrm>
          <a:prstGeom prst="ellipse">
            <a:avLst/>
          </a:prstGeom>
          <a:solidFill>
            <a:schemeClr val="accent1">
              <a:lumMod val="60000"/>
              <a:lumOff val="40000"/>
            </a:schemeClr>
          </a:solidFill>
          <a:ln>
            <a:noFill/>
          </a:ln>
        </p:spPr>
        <p:txBody>
          <a:bodyPr spcFirstLastPara="1" wrap="square" lIns="180871" tIns="90411" rIns="180871" bIns="90411" anchor="ctr" anchorCtr="0">
            <a:noAutofit/>
          </a:bodyPr>
          <a:lstStyle/>
          <a:p>
            <a:pPr algn="ctr"/>
            <a:endParaRPr sz="3562" b="1" dirty="0">
              <a:solidFill>
                <a:schemeClr val="accent4"/>
              </a:solidFill>
              <a:latin typeface="Century Gothic"/>
              <a:ea typeface="Century Gothic"/>
              <a:cs typeface="Century Gothic"/>
              <a:sym typeface="Century Gothic"/>
            </a:endParaRPr>
          </a:p>
        </p:txBody>
      </p:sp>
      <p:sp>
        <p:nvSpPr>
          <p:cNvPr id="7" name="Google Shape;172;p9">
            <a:extLst>
              <a:ext uri="{FF2B5EF4-FFF2-40B4-BE49-F238E27FC236}">
                <a16:creationId xmlns:a16="http://schemas.microsoft.com/office/drawing/2014/main" id="{12BF13F6-5941-BB50-8AC1-CAF4E152FCC4}"/>
              </a:ext>
            </a:extLst>
          </p:cNvPr>
          <p:cNvSpPr/>
          <p:nvPr/>
        </p:nvSpPr>
        <p:spPr>
          <a:xfrm>
            <a:off x="6301622" y="5614248"/>
            <a:ext cx="1335188" cy="1107285"/>
          </a:xfrm>
          <a:prstGeom prst="ellipse">
            <a:avLst/>
          </a:prstGeom>
          <a:solidFill>
            <a:schemeClr val="accent1">
              <a:lumMod val="60000"/>
              <a:lumOff val="40000"/>
            </a:schemeClr>
          </a:solidFill>
          <a:ln>
            <a:noFill/>
          </a:ln>
        </p:spPr>
        <p:txBody>
          <a:bodyPr spcFirstLastPara="1" wrap="square" lIns="180871" tIns="90411" rIns="180871" bIns="90411" anchor="ctr" anchorCtr="0">
            <a:noAutofit/>
          </a:bodyPr>
          <a:lstStyle/>
          <a:p>
            <a:pPr algn="ctr"/>
            <a:endParaRPr sz="3562" b="1" dirty="0">
              <a:solidFill>
                <a:schemeClr val="accent4"/>
              </a:solidFill>
              <a:latin typeface="Century Gothic"/>
              <a:ea typeface="Century Gothic"/>
              <a:cs typeface="Century Gothic"/>
              <a:sym typeface="Century Gothic"/>
            </a:endParaRPr>
          </a:p>
        </p:txBody>
      </p:sp>
      <p:pic>
        <p:nvPicPr>
          <p:cNvPr id="8" name="Google Shape;167;p9" descr="Envelope outline">
            <a:extLst>
              <a:ext uri="{FF2B5EF4-FFF2-40B4-BE49-F238E27FC236}">
                <a16:creationId xmlns:a16="http://schemas.microsoft.com/office/drawing/2014/main" id="{65019A7D-3239-1AD3-FEBF-34B75139C2C1}"/>
              </a:ext>
            </a:extLst>
          </p:cNvPr>
          <p:cNvPicPr preferRelativeResize="0"/>
          <p:nvPr/>
        </p:nvPicPr>
        <p:blipFill rotWithShape="1">
          <a:blip r:embed="rId2">
            <a:alphaModFix/>
          </a:blip>
          <a:srcRect/>
          <a:stretch/>
        </p:blipFill>
        <p:spPr>
          <a:xfrm>
            <a:off x="6581455" y="5807327"/>
            <a:ext cx="774700" cy="789282"/>
          </a:xfrm>
          <a:prstGeom prst="rect">
            <a:avLst/>
          </a:prstGeom>
          <a:solidFill>
            <a:schemeClr val="accent1">
              <a:lumMod val="60000"/>
              <a:lumOff val="40000"/>
            </a:schemeClr>
          </a:solidFill>
          <a:ln>
            <a:noFill/>
          </a:ln>
        </p:spPr>
      </p:pic>
      <p:pic>
        <p:nvPicPr>
          <p:cNvPr id="9" name="Google Shape;169;p9" descr="@ outline">
            <a:extLst>
              <a:ext uri="{FF2B5EF4-FFF2-40B4-BE49-F238E27FC236}">
                <a16:creationId xmlns:a16="http://schemas.microsoft.com/office/drawing/2014/main" id="{32E3524B-48B4-9EF6-CBE3-E0CEC19FFDD7}"/>
              </a:ext>
            </a:extLst>
          </p:cNvPr>
          <p:cNvPicPr preferRelativeResize="0"/>
          <p:nvPr/>
        </p:nvPicPr>
        <p:blipFill rotWithShape="1">
          <a:blip r:embed="rId3">
            <a:alphaModFix/>
          </a:blip>
          <a:srcRect/>
          <a:stretch/>
        </p:blipFill>
        <p:spPr>
          <a:xfrm>
            <a:off x="11545841" y="5723104"/>
            <a:ext cx="841719" cy="883081"/>
          </a:xfrm>
          <a:prstGeom prst="rect">
            <a:avLst/>
          </a:prstGeom>
          <a:solidFill>
            <a:schemeClr val="accent1">
              <a:lumMod val="60000"/>
              <a:lumOff val="40000"/>
            </a:schemeClr>
          </a:solidFill>
          <a:ln>
            <a:noFill/>
          </a:ln>
        </p:spPr>
      </p:pic>
      <p:sp>
        <p:nvSpPr>
          <p:cNvPr id="12" name="Slide Number Placeholder 4">
            <a:extLst>
              <a:ext uri="{FF2B5EF4-FFF2-40B4-BE49-F238E27FC236}">
                <a16:creationId xmlns:a16="http://schemas.microsoft.com/office/drawing/2014/main" id="{AAA3A618-F9D2-6AC1-1D54-6161FF7EBB5D}"/>
              </a:ext>
            </a:extLst>
          </p:cNvPr>
          <p:cNvSpPr>
            <a:spLocks noGrp="1"/>
          </p:cNvSpPr>
          <p:nvPr>
            <p:ph type="sldNum" sz="quarter" idx="7"/>
          </p:nvPr>
        </p:nvSpPr>
        <p:spPr>
          <a:xfrm>
            <a:off x="12559827" y="264788"/>
            <a:ext cx="3812345" cy="228379"/>
          </a:xfrm>
          <a:prstGeom prst="rect">
            <a:avLst/>
          </a:prstGeom>
        </p:spPr>
        <p:txBody>
          <a:bodyPr wrap="square" lIns="0" tIns="0" rIns="0" bIns="0">
            <a:spAutoFit/>
          </a:bodyPr>
          <a:lstStyle>
            <a:defPPr>
              <a:defRPr lang="en-US"/>
            </a:defPPr>
            <a:lvl1pPr marL="0" algn="r" defTabSz="753923" rtl="0" eaLnBrk="1" latinLnBrk="0" hangingPunct="1">
              <a:defRPr sz="1484" kern="1200">
                <a:solidFill>
                  <a:schemeClr val="tx1">
                    <a:tint val="75000"/>
                  </a:schemeClr>
                </a:solidFill>
                <a:latin typeface="+mn-lt"/>
                <a:ea typeface="+mn-ea"/>
                <a:cs typeface="+mn-cs"/>
              </a:defRPr>
            </a:lvl1pPr>
            <a:lvl2pPr marL="376961" algn="l" defTabSz="753923" rtl="0" eaLnBrk="1" latinLnBrk="0" hangingPunct="1">
              <a:defRPr sz="1484" kern="1200">
                <a:solidFill>
                  <a:schemeClr val="tx1"/>
                </a:solidFill>
                <a:latin typeface="+mn-lt"/>
                <a:ea typeface="+mn-ea"/>
                <a:cs typeface="+mn-cs"/>
              </a:defRPr>
            </a:lvl2pPr>
            <a:lvl3pPr marL="753923" algn="l" defTabSz="753923" rtl="0" eaLnBrk="1" latinLnBrk="0" hangingPunct="1">
              <a:defRPr sz="1484" kern="1200">
                <a:solidFill>
                  <a:schemeClr val="tx1"/>
                </a:solidFill>
                <a:latin typeface="+mn-lt"/>
                <a:ea typeface="+mn-ea"/>
                <a:cs typeface="+mn-cs"/>
              </a:defRPr>
            </a:lvl3pPr>
            <a:lvl4pPr marL="1130884" algn="l" defTabSz="753923" rtl="0" eaLnBrk="1" latinLnBrk="0" hangingPunct="1">
              <a:defRPr sz="1484" kern="1200">
                <a:solidFill>
                  <a:schemeClr val="tx1"/>
                </a:solidFill>
                <a:latin typeface="+mn-lt"/>
                <a:ea typeface="+mn-ea"/>
                <a:cs typeface="+mn-cs"/>
              </a:defRPr>
            </a:lvl4pPr>
            <a:lvl5pPr marL="1507846" algn="l" defTabSz="753923" rtl="0" eaLnBrk="1" latinLnBrk="0" hangingPunct="1">
              <a:defRPr sz="1484" kern="1200">
                <a:solidFill>
                  <a:schemeClr val="tx1"/>
                </a:solidFill>
                <a:latin typeface="+mn-lt"/>
                <a:ea typeface="+mn-ea"/>
                <a:cs typeface="+mn-cs"/>
              </a:defRPr>
            </a:lvl5pPr>
            <a:lvl6pPr marL="1884807" algn="l" defTabSz="753923" rtl="0" eaLnBrk="1" latinLnBrk="0" hangingPunct="1">
              <a:defRPr sz="1484" kern="1200">
                <a:solidFill>
                  <a:schemeClr val="tx1"/>
                </a:solidFill>
                <a:latin typeface="+mn-lt"/>
                <a:ea typeface="+mn-ea"/>
                <a:cs typeface="+mn-cs"/>
              </a:defRPr>
            </a:lvl6pPr>
            <a:lvl7pPr marL="2261768" algn="l" defTabSz="753923" rtl="0" eaLnBrk="1" latinLnBrk="0" hangingPunct="1">
              <a:defRPr sz="1484" kern="1200">
                <a:solidFill>
                  <a:schemeClr val="tx1"/>
                </a:solidFill>
                <a:latin typeface="+mn-lt"/>
                <a:ea typeface="+mn-ea"/>
                <a:cs typeface="+mn-cs"/>
              </a:defRPr>
            </a:lvl7pPr>
            <a:lvl8pPr marL="2638730" algn="l" defTabSz="753923" rtl="0" eaLnBrk="1" latinLnBrk="0" hangingPunct="1">
              <a:defRPr sz="1484" kern="1200">
                <a:solidFill>
                  <a:schemeClr val="tx1"/>
                </a:solidFill>
                <a:latin typeface="+mn-lt"/>
                <a:ea typeface="+mn-ea"/>
                <a:cs typeface="+mn-cs"/>
              </a:defRPr>
            </a:lvl8pPr>
            <a:lvl9pPr marL="3015691" algn="l" defTabSz="753923" rtl="0" eaLnBrk="1" latinLnBrk="0" hangingPunct="1">
              <a:defRPr sz="1484" kern="1200">
                <a:solidFill>
                  <a:schemeClr val="tx1"/>
                </a:solidFill>
                <a:latin typeface="+mn-lt"/>
                <a:ea typeface="+mn-ea"/>
                <a:cs typeface="+mn-cs"/>
              </a:defRPr>
            </a:lvl9pPr>
          </a:lstStyle>
          <a:p>
            <a:fld id="{B6F15528-21DE-4FAA-801E-634DDDAF4B2B}" type="slidenum">
              <a:rPr lang="en-US" smtClean="0"/>
              <a:pPr/>
              <a:t>13</a:t>
            </a:fld>
            <a:endParaRPr lang="en-US" b="1" dirty="0">
              <a:solidFill>
                <a:schemeClr val="tx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7239C281-8847-4B3A-8901-5E791F11D73C}"/>
              </a:ext>
            </a:extLst>
          </p:cNvPr>
          <p:cNvSpPr/>
          <p:nvPr/>
        </p:nvSpPr>
        <p:spPr>
          <a:xfrm>
            <a:off x="0" y="8985049"/>
            <a:ext cx="20104100" cy="2323905"/>
          </a:xfrm>
          <a:prstGeom prst="rect">
            <a:avLst/>
          </a:prstGeom>
          <a:solidFill>
            <a:srgbClr val="00B0F0"/>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84" dirty="0"/>
          </a:p>
        </p:txBody>
      </p:sp>
      <p:sp>
        <p:nvSpPr>
          <p:cNvPr id="13" name="Rectangle 12">
            <a:extLst>
              <a:ext uri="{FF2B5EF4-FFF2-40B4-BE49-F238E27FC236}">
                <a16:creationId xmlns:a16="http://schemas.microsoft.com/office/drawing/2014/main" id="{B78263A3-7FE5-2B17-9C27-49D386E6038A}"/>
              </a:ext>
            </a:extLst>
          </p:cNvPr>
          <p:cNvSpPr/>
          <p:nvPr/>
        </p:nvSpPr>
        <p:spPr>
          <a:xfrm>
            <a:off x="-16479" y="396"/>
            <a:ext cx="19869278" cy="3639975"/>
          </a:xfrm>
          <a:prstGeom prst="rect">
            <a:avLst/>
          </a:prstGeom>
          <a:solidFill>
            <a:schemeClr val="tx1">
              <a:lumMod val="95000"/>
              <a:lumOff val="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484" dirty="0"/>
          </a:p>
        </p:txBody>
      </p:sp>
      <p:pic>
        <p:nvPicPr>
          <p:cNvPr id="15" name="Picture 14" descr="A black and white logo&#10;&#10;AI-generated content may be incorrect.">
            <a:extLst>
              <a:ext uri="{FF2B5EF4-FFF2-40B4-BE49-F238E27FC236}">
                <a16:creationId xmlns:a16="http://schemas.microsoft.com/office/drawing/2014/main" id="{7FC0EC4C-E4A3-AB58-D757-74CE4BE087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1369" y="887396"/>
            <a:ext cx="11069881" cy="2171399"/>
          </a:xfrm>
          <a:prstGeom prst="rect">
            <a:avLst/>
          </a:prstGeom>
        </p:spPr>
      </p:pic>
      <p:sp>
        <p:nvSpPr>
          <p:cNvPr id="16" name="Rectangle 15">
            <a:extLst>
              <a:ext uri="{FF2B5EF4-FFF2-40B4-BE49-F238E27FC236}">
                <a16:creationId xmlns:a16="http://schemas.microsoft.com/office/drawing/2014/main" id="{2532D741-7866-911A-D7A8-75DA8589D6E0}"/>
              </a:ext>
            </a:extLst>
          </p:cNvPr>
          <p:cNvSpPr/>
          <p:nvPr/>
        </p:nvSpPr>
        <p:spPr>
          <a:xfrm flipH="1">
            <a:off x="7372791" y="1619343"/>
            <a:ext cx="198925" cy="7539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84"/>
          </a:p>
        </p:txBody>
      </p:sp>
      <p:sp>
        <p:nvSpPr>
          <p:cNvPr id="10" name="Text 29">
            <a:extLst>
              <a:ext uri="{FF2B5EF4-FFF2-40B4-BE49-F238E27FC236}">
                <a16:creationId xmlns:a16="http://schemas.microsoft.com/office/drawing/2014/main" id="{CFCACCF1-8343-2723-7464-AD0336FC6B1F}"/>
              </a:ext>
            </a:extLst>
          </p:cNvPr>
          <p:cNvSpPr/>
          <p:nvPr/>
        </p:nvSpPr>
        <p:spPr>
          <a:xfrm>
            <a:off x="19231171" y="10979121"/>
            <a:ext cx="879554" cy="329833"/>
          </a:xfrm>
          <a:prstGeom prst="rect">
            <a:avLst/>
          </a:prstGeom>
          <a:noFill/>
          <a:ln/>
        </p:spPr>
        <p:txBody>
          <a:bodyPr vert="horz" wrap="square" lIns="0" tIns="0" rIns="0" bIns="0" rtlCol="0" anchor="ctr"/>
          <a:lstStyle/>
          <a:p>
            <a:pPr>
              <a:lnSpc>
                <a:spcPts val="2597"/>
              </a:lnSpc>
            </a:pPr>
            <a:r>
              <a:rPr lang="en-US" sz="1731" dirty="0">
                <a:solidFill>
                  <a:srgbClr val="6B7280"/>
                </a:solidFill>
                <a:latin typeface="Arial" pitchFamily="34" charset="0"/>
                <a:ea typeface="Arial" pitchFamily="34" charset="-122"/>
                <a:cs typeface="Arial" pitchFamily="34" charset="-120"/>
              </a:rPr>
              <a:t>14</a:t>
            </a:r>
            <a:endParaRPr lang="en-US" sz="1731" dirty="0"/>
          </a:p>
        </p:txBody>
      </p:sp>
      <p:sp>
        <p:nvSpPr>
          <p:cNvPr id="11" name="Slide Number Placeholder 5">
            <a:extLst>
              <a:ext uri="{FF2B5EF4-FFF2-40B4-BE49-F238E27FC236}">
                <a16:creationId xmlns:a16="http://schemas.microsoft.com/office/drawing/2014/main" id="{703C548E-DC89-198D-55B5-8C60CAE8D952}"/>
              </a:ext>
            </a:extLst>
          </p:cNvPr>
          <p:cNvSpPr txBox="1">
            <a:spLocks/>
          </p:cNvSpPr>
          <p:nvPr/>
        </p:nvSpPr>
        <p:spPr>
          <a:xfrm>
            <a:off x="14474953" y="10517696"/>
            <a:ext cx="4623943" cy="276999"/>
          </a:xfrm>
          <a:prstGeom prst="rect">
            <a:avLst/>
          </a:prstGeom>
        </p:spPr>
        <p:txBody>
          <a:bodyPr wrap="square" lIns="0" tIns="0" rIns="0" bIns="0">
            <a:spAutoFit/>
          </a:bodyPr>
          <a:lstStyle>
            <a:defPPr>
              <a:defRPr lang="en-US"/>
            </a:defPPr>
            <a:lvl1pPr marL="0" algn="r" defTabSz="914400" rtl="0" eaLnBrk="1" latinLnBrk="0" hangingPunct="1">
              <a:defRPr sz="1800" b="1"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chemeClr val="bg1"/>
                </a:solidFill>
              </a:rPr>
              <a:pPr/>
              <a:t>13</a:t>
            </a:fld>
            <a:endParaRPr lang="en-US" dirty="0">
              <a:solidFill>
                <a:schemeClr val="bg1"/>
              </a:solidFill>
            </a:endParaRPr>
          </a:p>
        </p:txBody>
      </p:sp>
    </p:spTree>
    <p:extLst>
      <p:ext uri="{BB962C8B-B14F-4D97-AF65-F5344CB8AC3E}">
        <p14:creationId xmlns:p14="http://schemas.microsoft.com/office/powerpoint/2010/main" val="2376457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7145"/>
            <a:ext cx="9533890" cy="11308080"/>
            <a:chOff x="0" y="0"/>
            <a:chExt cx="9533890" cy="11308080"/>
          </a:xfrm>
        </p:grpSpPr>
        <p:pic>
          <p:nvPicPr>
            <p:cNvPr id="3" name="object 3"/>
            <p:cNvPicPr/>
            <p:nvPr/>
          </p:nvPicPr>
          <p:blipFill>
            <a:blip r:embed="rId2" cstate="print"/>
            <a:stretch>
              <a:fillRect/>
            </a:stretch>
          </p:blipFill>
          <p:spPr>
            <a:xfrm>
              <a:off x="0" y="706"/>
              <a:ext cx="6424317" cy="11307137"/>
            </a:xfrm>
            <a:prstGeom prst="rect">
              <a:avLst/>
            </a:prstGeom>
          </p:spPr>
        </p:pic>
        <p:pic>
          <p:nvPicPr>
            <p:cNvPr id="4" name="object 4"/>
            <p:cNvPicPr/>
            <p:nvPr/>
          </p:nvPicPr>
          <p:blipFill>
            <a:blip r:embed="rId3" cstate="print"/>
            <a:stretch>
              <a:fillRect/>
            </a:stretch>
          </p:blipFill>
          <p:spPr>
            <a:xfrm>
              <a:off x="6424317" y="712"/>
              <a:ext cx="3109486" cy="4164826"/>
            </a:xfrm>
            <a:prstGeom prst="rect">
              <a:avLst/>
            </a:prstGeom>
          </p:spPr>
        </p:pic>
        <p:sp>
          <p:nvSpPr>
            <p:cNvPr id="5" name="object 5"/>
            <p:cNvSpPr/>
            <p:nvPr/>
          </p:nvSpPr>
          <p:spPr>
            <a:xfrm>
              <a:off x="6424317" y="0"/>
              <a:ext cx="3109595" cy="4165600"/>
            </a:xfrm>
            <a:custGeom>
              <a:avLst/>
              <a:gdLst/>
              <a:ahLst/>
              <a:cxnLst/>
              <a:rect l="l" t="t" r="r" b="b"/>
              <a:pathLst>
                <a:path w="3109595" h="4165600">
                  <a:moveTo>
                    <a:pt x="3109486" y="0"/>
                  </a:moveTo>
                  <a:lnTo>
                    <a:pt x="0" y="0"/>
                  </a:lnTo>
                  <a:lnTo>
                    <a:pt x="0" y="4165538"/>
                  </a:lnTo>
                  <a:lnTo>
                    <a:pt x="3109486" y="4165538"/>
                  </a:lnTo>
                  <a:lnTo>
                    <a:pt x="3109486" y="0"/>
                  </a:lnTo>
                  <a:close/>
                </a:path>
              </a:pathLst>
            </a:custGeom>
            <a:solidFill>
              <a:srgbClr val="007AC3"/>
            </a:solidFill>
          </p:spPr>
          <p:txBody>
            <a:bodyPr wrap="square" lIns="0" tIns="0" rIns="0" bIns="0" rtlCol="0"/>
            <a:lstStyle/>
            <a:p>
              <a:endParaRPr/>
            </a:p>
          </p:txBody>
        </p:sp>
      </p:grpSp>
      <p:sp>
        <p:nvSpPr>
          <p:cNvPr id="6" name="object 6"/>
          <p:cNvSpPr/>
          <p:nvPr/>
        </p:nvSpPr>
        <p:spPr>
          <a:xfrm>
            <a:off x="18571350" y="9775817"/>
            <a:ext cx="1532890" cy="1532890"/>
          </a:xfrm>
          <a:custGeom>
            <a:avLst/>
            <a:gdLst/>
            <a:ahLst/>
            <a:cxnLst/>
            <a:rect l="l" t="t" r="r" b="b"/>
            <a:pathLst>
              <a:path w="1532890" h="1532890">
                <a:moveTo>
                  <a:pt x="1532738" y="0"/>
                </a:moveTo>
                <a:lnTo>
                  <a:pt x="0" y="0"/>
                </a:lnTo>
                <a:lnTo>
                  <a:pt x="0" y="1532738"/>
                </a:lnTo>
                <a:lnTo>
                  <a:pt x="1532738" y="1532738"/>
                </a:lnTo>
                <a:lnTo>
                  <a:pt x="1532738" y="0"/>
                </a:lnTo>
                <a:close/>
              </a:path>
            </a:pathLst>
          </a:custGeom>
          <a:solidFill>
            <a:srgbClr val="007AC3"/>
          </a:solidFill>
        </p:spPr>
        <p:txBody>
          <a:bodyPr wrap="square" lIns="0" tIns="0" rIns="0" bIns="0" rtlCol="0"/>
          <a:lstStyle/>
          <a:p>
            <a:endParaRPr/>
          </a:p>
        </p:txBody>
      </p:sp>
      <p:grpSp>
        <p:nvGrpSpPr>
          <p:cNvPr id="7" name="object 7"/>
          <p:cNvGrpSpPr/>
          <p:nvPr/>
        </p:nvGrpSpPr>
        <p:grpSpPr>
          <a:xfrm>
            <a:off x="15505872" y="9775817"/>
            <a:ext cx="3065780" cy="1532890"/>
            <a:chOff x="15505872" y="9775817"/>
            <a:chExt cx="3065780" cy="1532890"/>
          </a:xfrm>
        </p:grpSpPr>
        <p:sp>
          <p:nvSpPr>
            <p:cNvPr id="8" name="object 8"/>
            <p:cNvSpPr/>
            <p:nvPr/>
          </p:nvSpPr>
          <p:spPr>
            <a:xfrm>
              <a:off x="15505872" y="9775817"/>
              <a:ext cx="1532890" cy="1532890"/>
            </a:xfrm>
            <a:custGeom>
              <a:avLst/>
              <a:gdLst/>
              <a:ahLst/>
              <a:cxnLst/>
              <a:rect l="l" t="t" r="r" b="b"/>
              <a:pathLst>
                <a:path w="1532890" h="1532890">
                  <a:moveTo>
                    <a:pt x="1532738" y="0"/>
                  </a:moveTo>
                  <a:lnTo>
                    <a:pt x="1484083" y="757"/>
                  </a:lnTo>
                  <a:lnTo>
                    <a:pt x="1435805" y="3015"/>
                  </a:lnTo>
                  <a:lnTo>
                    <a:pt x="1387929" y="6751"/>
                  </a:lnTo>
                  <a:lnTo>
                    <a:pt x="1340475" y="11942"/>
                  </a:lnTo>
                  <a:lnTo>
                    <a:pt x="1293466" y="18566"/>
                  </a:lnTo>
                  <a:lnTo>
                    <a:pt x="1246926" y="26600"/>
                  </a:lnTo>
                  <a:lnTo>
                    <a:pt x="1200875" y="36023"/>
                  </a:lnTo>
                  <a:lnTo>
                    <a:pt x="1155338" y="46811"/>
                  </a:lnTo>
                  <a:lnTo>
                    <a:pt x="1110336" y="58942"/>
                  </a:lnTo>
                  <a:lnTo>
                    <a:pt x="1065891" y="72394"/>
                  </a:lnTo>
                  <a:lnTo>
                    <a:pt x="1022026" y="87144"/>
                  </a:lnTo>
                  <a:lnTo>
                    <a:pt x="978764" y="103170"/>
                  </a:lnTo>
                  <a:lnTo>
                    <a:pt x="936127" y="120450"/>
                  </a:lnTo>
                  <a:lnTo>
                    <a:pt x="894137" y="138960"/>
                  </a:lnTo>
                  <a:lnTo>
                    <a:pt x="852818" y="158679"/>
                  </a:lnTo>
                  <a:lnTo>
                    <a:pt x="812190" y="179584"/>
                  </a:lnTo>
                  <a:lnTo>
                    <a:pt x="772277" y="201652"/>
                  </a:lnTo>
                  <a:lnTo>
                    <a:pt x="733102" y="224862"/>
                  </a:lnTo>
                  <a:lnTo>
                    <a:pt x="694686" y="249190"/>
                  </a:lnTo>
                  <a:lnTo>
                    <a:pt x="657052" y="274615"/>
                  </a:lnTo>
                  <a:lnTo>
                    <a:pt x="620222" y="301114"/>
                  </a:lnTo>
                  <a:lnTo>
                    <a:pt x="584220" y="328664"/>
                  </a:lnTo>
                  <a:lnTo>
                    <a:pt x="549067" y="357242"/>
                  </a:lnTo>
                  <a:lnTo>
                    <a:pt x="514785" y="386828"/>
                  </a:lnTo>
                  <a:lnTo>
                    <a:pt x="481398" y="417397"/>
                  </a:lnTo>
                  <a:lnTo>
                    <a:pt x="448928" y="448928"/>
                  </a:lnTo>
                  <a:lnTo>
                    <a:pt x="417397" y="481398"/>
                  </a:lnTo>
                  <a:lnTo>
                    <a:pt x="386828" y="514785"/>
                  </a:lnTo>
                  <a:lnTo>
                    <a:pt x="357242" y="549067"/>
                  </a:lnTo>
                  <a:lnTo>
                    <a:pt x="328664" y="584220"/>
                  </a:lnTo>
                  <a:lnTo>
                    <a:pt x="301114" y="620222"/>
                  </a:lnTo>
                  <a:lnTo>
                    <a:pt x="274615" y="657052"/>
                  </a:lnTo>
                  <a:lnTo>
                    <a:pt x="249190" y="694686"/>
                  </a:lnTo>
                  <a:lnTo>
                    <a:pt x="224862" y="733102"/>
                  </a:lnTo>
                  <a:lnTo>
                    <a:pt x="201652" y="772277"/>
                  </a:lnTo>
                  <a:lnTo>
                    <a:pt x="179584" y="812190"/>
                  </a:lnTo>
                  <a:lnTo>
                    <a:pt x="158679" y="852818"/>
                  </a:lnTo>
                  <a:lnTo>
                    <a:pt x="138960" y="894137"/>
                  </a:lnTo>
                  <a:lnTo>
                    <a:pt x="120450" y="936127"/>
                  </a:lnTo>
                  <a:lnTo>
                    <a:pt x="103170" y="978764"/>
                  </a:lnTo>
                  <a:lnTo>
                    <a:pt x="87144" y="1022026"/>
                  </a:lnTo>
                  <a:lnTo>
                    <a:pt x="72394" y="1065891"/>
                  </a:lnTo>
                  <a:lnTo>
                    <a:pt x="58942" y="1110336"/>
                  </a:lnTo>
                  <a:lnTo>
                    <a:pt x="46811" y="1155338"/>
                  </a:lnTo>
                  <a:lnTo>
                    <a:pt x="36023" y="1200875"/>
                  </a:lnTo>
                  <a:lnTo>
                    <a:pt x="26600" y="1246926"/>
                  </a:lnTo>
                  <a:lnTo>
                    <a:pt x="18566" y="1293466"/>
                  </a:lnTo>
                  <a:lnTo>
                    <a:pt x="11942" y="1340475"/>
                  </a:lnTo>
                  <a:lnTo>
                    <a:pt x="6751" y="1387929"/>
                  </a:lnTo>
                  <a:lnTo>
                    <a:pt x="3015" y="1435805"/>
                  </a:lnTo>
                  <a:lnTo>
                    <a:pt x="757" y="1484083"/>
                  </a:lnTo>
                  <a:lnTo>
                    <a:pt x="0" y="1532738"/>
                  </a:lnTo>
                  <a:lnTo>
                    <a:pt x="1532738" y="1532738"/>
                  </a:lnTo>
                  <a:lnTo>
                    <a:pt x="1532738" y="0"/>
                  </a:lnTo>
                  <a:close/>
                </a:path>
              </a:pathLst>
            </a:custGeom>
            <a:solidFill>
              <a:srgbClr val="007AC3"/>
            </a:solidFill>
          </p:spPr>
          <p:txBody>
            <a:bodyPr wrap="square" lIns="0" tIns="0" rIns="0" bIns="0" rtlCol="0"/>
            <a:lstStyle/>
            <a:p>
              <a:endParaRPr/>
            </a:p>
          </p:txBody>
        </p:sp>
        <p:sp>
          <p:nvSpPr>
            <p:cNvPr id="9" name="object 9"/>
            <p:cNvSpPr/>
            <p:nvPr/>
          </p:nvSpPr>
          <p:spPr>
            <a:xfrm>
              <a:off x="17038615" y="9775817"/>
              <a:ext cx="1532890" cy="1532890"/>
            </a:xfrm>
            <a:custGeom>
              <a:avLst/>
              <a:gdLst/>
              <a:ahLst/>
              <a:cxnLst/>
              <a:rect l="l" t="t" r="r" b="b"/>
              <a:pathLst>
                <a:path w="1532890" h="1532890">
                  <a:moveTo>
                    <a:pt x="766374" y="0"/>
                  </a:moveTo>
                  <a:lnTo>
                    <a:pt x="717907" y="1507"/>
                  </a:lnTo>
                  <a:lnTo>
                    <a:pt x="670240" y="5971"/>
                  </a:lnTo>
                  <a:lnTo>
                    <a:pt x="623465" y="13300"/>
                  </a:lnTo>
                  <a:lnTo>
                    <a:pt x="577670" y="23405"/>
                  </a:lnTo>
                  <a:lnTo>
                    <a:pt x="532946" y="36196"/>
                  </a:lnTo>
                  <a:lnTo>
                    <a:pt x="489382" y="51584"/>
                  </a:lnTo>
                  <a:lnTo>
                    <a:pt x="447068" y="69479"/>
                  </a:lnTo>
                  <a:lnTo>
                    <a:pt x="406094" y="89790"/>
                  </a:lnTo>
                  <a:lnTo>
                    <a:pt x="366550" y="112429"/>
                  </a:lnTo>
                  <a:lnTo>
                    <a:pt x="328524" y="137306"/>
                  </a:lnTo>
                  <a:lnTo>
                    <a:pt x="292108" y="164330"/>
                  </a:lnTo>
                  <a:lnTo>
                    <a:pt x="257391" y="193411"/>
                  </a:lnTo>
                  <a:lnTo>
                    <a:pt x="224463" y="224461"/>
                  </a:lnTo>
                  <a:lnTo>
                    <a:pt x="193412" y="257390"/>
                  </a:lnTo>
                  <a:lnTo>
                    <a:pt x="164330" y="292106"/>
                  </a:lnTo>
                  <a:lnTo>
                    <a:pt x="137306" y="328522"/>
                  </a:lnTo>
                  <a:lnTo>
                    <a:pt x="112430" y="366547"/>
                  </a:lnTo>
                  <a:lnTo>
                    <a:pt x="89791" y="406091"/>
                  </a:lnTo>
                  <a:lnTo>
                    <a:pt x="69479" y="447064"/>
                  </a:lnTo>
                  <a:lnTo>
                    <a:pt x="51584" y="489377"/>
                  </a:lnTo>
                  <a:lnTo>
                    <a:pt x="36196" y="532940"/>
                  </a:lnTo>
                  <a:lnTo>
                    <a:pt x="23405" y="577664"/>
                  </a:lnTo>
                  <a:lnTo>
                    <a:pt x="13300" y="623458"/>
                  </a:lnTo>
                  <a:lnTo>
                    <a:pt x="5971" y="670232"/>
                  </a:lnTo>
                  <a:lnTo>
                    <a:pt x="1507" y="717897"/>
                  </a:lnTo>
                  <a:lnTo>
                    <a:pt x="0" y="766374"/>
                  </a:lnTo>
                  <a:lnTo>
                    <a:pt x="1507" y="814839"/>
                  </a:lnTo>
                  <a:lnTo>
                    <a:pt x="5971" y="862504"/>
                  </a:lnTo>
                  <a:lnTo>
                    <a:pt x="13300" y="909277"/>
                  </a:lnTo>
                  <a:lnTo>
                    <a:pt x="23405" y="955070"/>
                  </a:lnTo>
                  <a:lnTo>
                    <a:pt x="36196" y="999793"/>
                  </a:lnTo>
                  <a:lnTo>
                    <a:pt x="51584" y="1043356"/>
                  </a:lnTo>
                  <a:lnTo>
                    <a:pt x="69479" y="1085669"/>
                  </a:lnTo>
                  <a:lnTo>
                    <a:pt x="89791" y="1126642"/>
                  </a:lnTo>
                  <a:lnTo>
                    <a:pt x="112430" y="1166186"/>
                  </a:lnTo>
                  <a:lnTo>
                    <a:pt x="137306" y="1204211"/>
                  </a:lnTo>
                  <a:lnTo>
                    <a:pt x="164330" y="1240627"/>
                  </a:lnTo>
                  <a:lnTo>
                    <a:pt x="193412" y="1275344"/>
                  </a:lnTo>
                  <a:lnTo>
                    <a:pt x="224463" y="1308272"/>
                  </a:lnTo>
                  <a:lnTo>
                    <a:pt x="257391" y="1339323"/>
                  </a:lnTo>
                  <a:lnTo>
                    <a:pt x="292108" y="1368405"/>
                  </a:lnTo>
                  <a:lnTo>
                    <a:pt x="328524" y="1395429"/>
                  </a:lnTo>
                  <a:lnTo>
                    <a:pt x="366550" y="1420306"/>
                  </a:lnTo>
                  <a:lnTo>
                    <a:pt x="406094" y="1442945"/>
                  </a:lnTo>
                  <a:lnTo>
                    <a:pt x="447068" y="1463257"/>
                  </a:lnTo>
                  <a:lnTo>
                    <a:pt x="489382" y="1481152"/>
                  </a:lnTo>
                  <a:lnTo>
                    <a:pt x="532946" y="1496541"/>
                  </a:lnTo>
                  <a:lnTo>
                    <a:pt x="577670" y="1509332"/>
                  </a:lnTo>
                  <a:lnTo>
                    <a:pt x="623465" y="1519438"/>
                  </a:lnTo>
                  <a:lnTo>
                    <a:pt x="670240" y="1526767"/>
                  </a:lnTo>
                  <a:lnTo>
                    <a:pt x="717907" y="1531230"/>
                  </a:lnTo>
                  <a:lnTo>
                    <a:pt x="766374" y="1532738"/>
                  </a:lnTo>
                  <a:lnTo>
                    <a:pt x="814840" y="1531230"/>
                  </a:lnTo>
                  <a:lnTo>
                    <a:pt x="862506" y="1526767"/>
                  </a:lnTo>
                  <a:lnTo>
                    <a:pt x="909280" y="1519438"/>
                  </a:lnTo>
                  <a:lnTo>
                    <a:pt x="955074" y="1509332"/>
                  </a:lnTo>
                  <a:lnTo>
                    <a:pt x="999797" y="1496541"/>
                  </a:lnTo>
                  <a:lnTo>
                    <a:pt x="1043360" y="1481152"/>
                  </a:lnTo>
                  <a:lnTo>
                    <a:pt x="1085674" y="1463257"/>
                  </a:lnTo>
                  <a:lnTo>
                    <a:pt x="1126647" y="1442945"/>
                  </a:lnTo>
                  <a:lnTo>
                    <a:pt x="1166191" y="1420306"/>
                  </a:lnTo>
                  <a:lnTo>
                    <a:pt x="1204216" y="1395429"/>
                  </a:lnTo>
                  <a:lnTo>
                    <a:pt x="1240631" y="1368405"/>
                  </a:lnTo>
                  <a:lnTo>
                    <a:pt x="1275348" y="1339323"/>
                  </a:lnTo>
                  <a:lnTo>
                    <a:pt x="1308276" y="1308272"/>
                  </a:lnTo>
                  <a:lnTo>
                    <a:pt x="1339326" y="1275344"/>
                  </a:lnTo>
                  <a:lnTo>
                    <a:pt x="1368408" y="1240627"/>
                  </a:lnTo>
                  <a:lnTo>
                    <a:pt x="1395432" y="1204211"/>
                  </a:lnTo>
                  <a:lnTo>
                    <a:pt x="1420308" y="1166186"/>
                  </a:lnTo>
                  <a:lnTo>
                    <a:pt x="1442947" y="1126642"/>
                  </a:lnTo>
                  <a:lnTo>
                    <a:pt x="1463259" y="1085669"/>
                  </a:lnTo>
                  <a:lnTo>
                    <a:pt x="1481153" y="1043356"/>
                  </a:lnTo>
                  <a:lnTo>
                    <a:pt x="1496541" y="999793"/>
                  </a:lnTo>
                  <a:lnTo>
                    <a:pt x="1509333" y="955070"/>
                  </a:lnTo>
                  <a:lnTo>
                    <a:pt x="1519438" y="909277"/>
                  </a:lnTo>
                  <a:lnTo>
                    <a:pt x="1526767" y="862504"/>
                  </a:lnTo>
                  <a:lnTo>
                    <a:pt x="1531230" y="814839"/>
                  </a:lnTo>
                  <a:lnTo>
                    <a:pt x="1532738" y="766364"/>
                  </a:lnTo>
                  <a:lnTo>
                    <a:pt x="1531230" y="717897"/>
                  </a:lnTo>
                  <a:lnTo>
                    <a:pt x="1526767" y="670232"/>
                  </a:lnTo>
                  <a:lnTo>
                    <a:pt x="1519438" y="623458"/>
                  </a:lnTo>
                  <a:lnTo>
                    <a:pt x="1509333" y="577664"/>
                  </a:lnTo>
                  <a:lnTo>
                    <a:pt x="1496541" y="532940"/>
                  </a:lnTo>
                  <a:lnTo>
                    <a:pt x="1481153" y="489377"/>
                  </a:lnTo>
                  <a:lnTo>
                    <a:pt x="1463259" y="447064"/>
                  </a:lnTo>
                  <a:lnTo>
                    <a:pt x="1442947" y="406091"/>
                  </a:lnTo>
                  <a:lnTo>
                    <a:pt x="1420308" y="366547"/>
                  </a:lnTo>
                  <a:lnTo>
                    <a:pt x="1395432" y="328522"/>
                  </a:lnTo>
                  <a:lnTo>
                    <a:pt x="1368408" y="292106"/>
                  </a:lnTo>
                  <a:lnTo>
                    <a:pt x="1339326" y="257390"/>
                  </a:lnTo>
                  <a:lnTo>
                    <a:pt x="1308276" y="224461"/>
                  </a:lnTo>
                  <a:lnTo>
                    <a:pt x="1275348" y="193411"/>
                  </a:lnTo>
                  <a:lnTo>
                    <a:pt x="1240631" y="164330"/>
                  </a:lnTo>
                  <a:lnTo>
                    <a:pt x="1204216" y="137306"/>
                  </a:lnTo>
                  <a:lnTo>
                    <a:pt x="1166191" y="112429"/>
                  </a:lnTo>
                  <a:lnTo>
                    <a:pt x="1126647" y="89790"/>
                  </a:lnTo>
                  <a:lnTo>
                    <a:pt x="1085674" y="69479"/>
                  </a:lnTo>
                  <a:lnTo>
                    <a:pt x="1043360" y="51584"/>
                  </a:lnTo>
                  <a:lnTo>
                    <a:pt x="999797" y="36196"/>
                  </a:lnTo>
                  <a:lnTo>
                    <a:pt x="955074" y="23405"/>
                  </a:lnTo>
                  <a:lnTo>
                    <a:pt x="909280" y="13300"/>
                  </a:lnTo>
                  <a:lnTo>
                    <a:pt x="862506" y="5971"/>
                  </a:lnTo>
                  <a:lnTo>
                    <a:pt x="814840" y="1507"/>
                  </a:lnTo>
                  <a:lnTo>
                    <a:pt x="766374" y="0"/>
                  </a:lnTo>
                  <a:close/>
                </a:path>
              </a:pathLst>
            </a:custGeom>
            <a:solidFill>
              <a:srgbClr val="3F4042"/>
            </a:solidFill>
          </p:spPr>
          <p:txBody>
            <a:bodyPr wrap="square" lIns="0" tIns="0" rIns="0" bIns="0" rtlCol="0"/>
            <a:lstStyle/>
            <a:p>
              <a:endParaRPr/>
            </a:p>
          </p:txBody>
        </p:sp>
      </p:grpSp>
      <p:sp>
        <p:nvSpPr>
          <p:cNvPr id="10" name="object 10"/>
          <p:cNvSpPr txBox="1">
            <a:spLocks noGrp="1"/>
          </p:cNvSpPr>
          <p:nvPr>
            <p:ph type="title"/>
          </p:nvPr>
        </p:nvSpPr>
        <p:spPr>
          <a:xfrm>
            <a:off x="6891672" y="4487288"/>
            <a:ext cx="4630567" cy="1166986"/>
          </a:xfrm>
          <a:prstGeom prst="rect">
            <a:avLst/>
          </a:prstGeom>
        </p:spPr>
        <p:txBody>
          <a:bodyPr vert="horz" wrap="square" lIns="0" tIns="12700" rIns="0" bIns="0" rtlCol="0">
            <a:spAutoFit/>
          </a:bodyPr>
          <a:lstStyle/>
          <a:p>
            <a:pPr marL="12700">
              <a:lnSpc>
                <a:spcPct val="100000"/>
              </a:lnSpc>
              <a:spcBef>
                <a:spcPts val="100"/>
              </a:spcBef>
            </a:pPr>
            <a:r>
              <a:rPr dirty="0">
                <a:solidFill>
                  <a:srgbClr val="3F4042"/>
                </a:solidFill>
                <a:latin typeface="Poppins" panose="00000500000000000000" pitchFamily="2" charset="0"/>
                <a:cs typeface="Poppins" panose="00000500000000000000" pitchFamily="2" charset="0"/>
              </a:rPr>
              <a:t>Content</a:t>
            </a:r>
          </a:p>
        </p:txBody>
      </p:sp>
      <p:sp>
        <p:nvSpPr>
          <p:cNvPr id="12" name="object 12"/>
          <p:cNvSpPr txBox="1"/>
          <p:nvPr/>
        </p:nvSpPr>
        <p:spPr>
          <a:xfrm>
            <a:off x="11989594" y="591272"/>
            <a:ext cx="5893535" cy="8671861"/>
          </a:xfrm>
          <a:prstGeom prst="rect">
            <a:avLst/>
          </a:prstGeom>
        </p:spPr>
        <p:txBody>
          <a:bodyPr vert="horz" wrap="square" lIns="0" tIns="36830" rIns="0" bIns="0" rtlCol="0">
            <a:spAutoFit/>
          </a:bodyPr>
          <a:lstStyle/>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Communications</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Sales &amp; Marketing</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Finance</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Information</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Technology</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Facilities</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Legal</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Region 1</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Region 2</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Region 3</a:t>
            </a:r>
          </a:p>
          <a:p>
            <a:pPr marL="584200" marR="5080" indent="-571500">
              <a:lnSpc>
                <a:spcPct val="136800"/>
              </a:lnSpc>
              <a:spcBef>
                <a:spcPts val="290"/>
              </a:spcBef>
              <a:buClr>
                <a:srgbClr val="007AC3"/>
              </a:buClr>
              <a:buSzPct val="120000"/>
              <a:buFont typeface="Arial" panose="020B0604020202020204" pitchFamily="34" charset="0"/>
              <a:buChar char="•"/>
            </a:pPr>
            <a:r>
              <a:rPr lang="en-US" sz="3600" dirty="0">
                <a:latin typeface="Poppins" panose="00000500000000000000" pitchFamily="2" charset="0"/>
                <a:cs typeface="Poppins" panose="00000500000000000000" pitchFamily="2" charset="0"/>
              </a:rPr>
              <a:t>Early Win Opportunities</a:t>
            </a:r>
            <a:endParaRPr sz="3250" dirty="0">
              <a:latin typeface="Poppins" panose="00000500000000000000" pitchFamily="2" charset="0"/>
              <a:cs typeface="Poppins" panose="00000500000000000000" pitchFamily="2" charset="0"/>
            </a:endParaRPr>
          </a:p>
        </p:txBody>
      </p:sp>
      <p:sp>
        <p:nvSpPr>
          <p:cNvPr id="11" name="Slide Number Placeholder 10">
            <a:extLst>
              <a:ext uri="{FF2B5EF4-FFF2-40B4-BE49-F238E27FC236}">
                <a16:creationId xmlns:a16="http://schemas.microsoft.com/office/drawing/2014/main" id="{1A668437-FB5D-71B5-2C8E-13746D15BFB5}"/>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2</a:t>
            </a:fld>
            <a:endParaRPr lang="en-US" dirty="0">
              <a:solidFill>
                <a:schemeClr val="bg1"/>
              </a:solidFill>
            </a:endParaRPr>
          </a:p>
        </p:txBody>
      </p:sp>
      <p:sp>
        <p:nvSpPr>
          <p:cNvPr id="15" name="Holder 5">
            <a:extLst>
              <a:ext uri="{FF2B5EF4-FFF2-40B4-BE49-F238E27FC236}">
                <a16:creationId xmlns:a16="http://schemas.microsoft.com/office/drawing/2014/main" id="{D226F64B-BCD4-B4B5-4573-3151C2A5C2C9}"/>
              </a:ext>
            </a:extLst>
          </p:cNvPr>
          <p:cNvSpPr txBox="1">
            <a:spLocks/>
          </p:cNvSpPr>
          <p:nvPr/>
        </p:nvSpPr>
        <p:spPr>
          <a:xfrm>
            <a:off x="1415733" y="1065160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Poppins" pitchFamily="2" charset="77"/>
                <a:ea typeface="Tahoma" panose="020B0604030504040204" pitchFamily="34" charset="0"/>
                <a:cs typeface="Poppins" pitchFamily="2" charset="77"/>
              </a:rPr>
              <a:t>© 100-Day Advisors    MandAPlaybook.com</a:t>
            </a:r>
            <a:endParaRPr lang="en-US" sz="1200" dirty="0">
              <a:solidFill>
                <a:schemeClr val="bg1"/>
              </a:solidFill>
              <a:effectLst/>
              <a:latin typeface="Poppins" pitchFamily="2" charset="77"/>
              <a:ea typeface="Tahoma" panose="020B0604030504040204" pitchFamily="34" charset="0"/>
              <a:cs typeface="Poppins" pitchFamily="2" charset="77"/>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8094810" y="0"/>
            <a:ext cx="2009775" cy="11308715"/>
          </a:xfrm>
          <a:custGeom>
            <a:avLst/>
            <a:gdLst/>
            <a:ahLst/>
            <a:cxnLst/>
            <a:rect l="l" t="t" r="r" b="b"/>
            <a:pathLst>
              <a:path w="2009775" h="11308715">
                <a:moveTo>
                  <a:pt x="2009289" y="0"/>
                </a:moveTo>
                <a:lnTo>
                  <a:pt x="0" y="0"/>
                </a:lnTo>
                <a:lnTo>
                  <a:pt x="0" y="11308556"/>
                </a:lnTo>
                <a:lnTo>
                  <a:pt x="2009289" y="11308556"/>
                </a:lnTo>
                <a:lnTo>
                  <a:pt x="2009289" y="0"/>
                </a:lnTo>
                <a:close/>
              </a:path>
            </a:pathLst>
          </a:custGeom>
          <a:solidFill>
            <a:srgbClr val="007AC3"/>
          </a:solidFill>
        </p:spPr>
        <p:txBody>
          <a:bodyPr wrap="square" lIns="0" tIns="0" rIns="0" bIns="0" rtlCol="0"/>
          <a:lstStyle/>
          <a:p>
            <a:endParaRPr/>
          </a:p>
        </p:txBody>
      </p:sp>
      <p:grpSp>
        <p:nvGrpSpPr>
          <p:cNvPr id="3" name="object 3"/>
          <p:cNvGrpSpPr/>
          <p:nvPr/>
        </p:nvGrpSpPr>
        <p:grpSpPr>
          <a:xfrm>
            <a:off x="8" y="742877"/>
            <a:ext cx="18571845" cy="9822815"/>
            <a:chOff x="8" y="742877"/>
            <a:chExt cx="18571845" cy="9822815"/>
          </a:xfrm>
        </p:grpSpPr>
        <p:sp>
          <p:nvSpPr>
            <p:cNvPr id="4" name="object 4"/>
            <p:cNvSpPr/>
            <p:nvPr/>
          </p:nvSpPr>
          <p:spPr>
            <a:xfrm>
              <a:off x="8" y="4887907"/>
              <a:ext cx="1532890" cy="1532890"/>
            </a:xfrm>
            <a:custGeom>
              <a:avLst/>
              <a:gdLst/>
              <a:ahLst/>
              <a:cxnLst/>
              <a:rect l="l" t="t" r="r" b="b"/>
              <a:pathLst>
                <a:path w="1532890" h="1532889">
                  <a:moveTo>
                    <a:pt x="766364" y="0"/>
                  </a:moveTo>
                  <a:lnTo>
                    <a:pt x="717897" y="1507"/>
                  </a:lnTo>
                  <a:lnTo>
                    <a:pt x="670232" y="5971"/>
                  </a:lnTo>
                  <a:lnTo>
                    <a:pt x="623458" y="13300"/>
                  </a:lnTo>
                  <a:lnTo>
                    <a:pt x="577664" y="23405"/>
                  </a:lnTo>
                  <a:lnTo>
                    <a:pt x="532940" y="36197"/>
                  </a:lnTo>
                  <a:lnTo>
                    <a:pt x="489377" y="51586"/>
                  </a:lnTo>
                  <a:lnTo>
                    <a:pt x="447064" y="69481"/>
                  </a:lnTo>
                  <a:lnTo>
                    <a:pt x="406091" y="89793"/>
                  </a:lnTo>
                  <a:lnTo>
                    <a:pt x="366547" y="112432"/>
                  </a:lnTo>
                  <a:lnTo>
                    <a:pt x="328522" y="137309"/>
                  </a:lnTo>
                  <a:lnTo>
                    <a:pt x="292106" y="164334"/>
                  </a:lnTo>
                  <a:lnTo>
                    <a:pt x="257390" y="193416"/>
                  </a:lnTo>
                  <a:lnTo>
                    <a:pt x="224461" y="224466"/>
                  </a:lnTo>
                  <a:lnTo>
                    <a:pt x="193411" y="257395"/>
                  </a:lnTo>
                  <a:lnTo>
                    <a:pt x="164330" y="292113"/>
                  </a:lnTo>
                  <a:lnTo>
                    <a:pt x="137306" y="328529"/>
                  </a:lnTo>
                  <a:lnTo>
                    <a:pt x="112429" y="366554"/>
                  </a:lnTo>
                  <a:lnTo>
                    <a:pt x="89790" y="406099"/>
                  </a:lnTo>
                  <a:lnTo>
                    <a:pt x="69479" y="447073"/>
                  </a:lnTo>
                  <a:lnTo>
                    <a:pt x="51584" y="489386"/>
                  </a:lnTo>
                  <a:lnTo>
                    <a:pt x="36196" y="532950"/>
                  </a:lnTo>
                  <a:lnTo>
                    <a:pt x="23405" y="577674"/>
                  </a:lnTo>
                  <a:lnTo>
                    <a:pt x="13300" y="623468"/>
                  </a:lnTo>
                  <a:lnTo>
                    <a:pt x="5971" y="670242"/>
                  </a:lnTo>
                  <a:lnTo>
                    <a:pt x="1507" y="717908"/>
                  </a:lnTo>
                  <a:lnTo>
                    <a:pt x="0" y="766374"/>
                  </a:lnTo>
                  <a:lnTo>
                    <a:pt x="1507" y="814839"/>
                  </a:lnTo>
                  <a:lnTo>
                    <a:pt x="5971" y="862504"/>
                  </a:lnTo>
                  <a:lnTo>
                    <a:pt x="13300" y="909277"/>
                  </a:lnTo>
                  <a:lnTo>
                    <a:pt x="23405" y="955070"/>
                  </a:lnTo>
                  <a:lnTo>
                    <a:pt x="36196" y="999793"/>
                  </a:lnTo>
                  <a:lnTo>
                    <a:pt x="51584" y="1043356"/>
                  </a:lnTo>
                  <a:lnTo>
                    <a:pt x="69479" y="1085669"/>
                  </a:lnTo>
                  <a:lnTo>
                    <a:pt x="89790" y="1126642"/>
                  </a:lnTo>
                  <a:lnTo>
                    <a:pt x="112429" y="1166186"/>
                  </a:lnTo>
                  <a:lnTo>
                    <a:pt x="137306" y="1204211"/>
                  </a:lnTo>
                  <a:lnTo>
                    <a:pt x="164330" y="1240627"/>
                  </a:lnTo>
                  <a:lnTo>
                    <a:pt x="193411" y="1275344"/>
                  </a:lnTo>
                  <a:lnTo>
                    <a:pt x="224461" y="1308272"/>
                  </a:lnTo>
                  <a:lnTo>
                    <a:pt x="257390" y="1339323"/>
                  </a:lnTo>
                  <a:lnTo>
                    <a:pt x="292106" y="1368405"/>
                  </a:lnTo>
                  <a:lnTo>
                    <a:pt x="328522" y="1395429"/>
                  </a:lnTo>
                  <a:lnTo>
                    <a:pt x="366547" y="1420306"/>
                  </a:lnTo>
                  <a:lnTo>
                    <a:pt x="406091" y="1442945"/>
                  </a:lnTo>
                  <a:lnTo>
                    <a:pt x="447064" y="1463257"/>
                  </a:lnTo>
                  <a:lnTo>
                    <a:pt x="489377" y="1481152"/>
                  </a:lnTo>
                  <a:lnTo>
                    <a:pt x="532940" y="1496541"/>
                  </a:lnTo>
                  <a:lnTo>
                    <a:pt x="577664" y="1509332"/>
                  </a:lnTo>
                  <a:lnTo>
                    <a:pt x="623458" y="1519438"/>
                  </a:lnTo>
                  <a:lnTo>
                    <a:pt x="670232" y="1526767"/>
                  </a:lnTo>
                  <a:lnTo>
                    <a:pt x="717897" y="1531230"/>
                  </a:lnTo>
                  <a:lnTo>
                    <a:pt x="766364" y="1532738"/>
                  </a:lnTo>
                  <a:lnTo>
                    <a:pt x="814830" y="1531230"/>
                  </a:lnTo>
                  <a:lnTo>
                    <a:pt x="862495" y="1526767"/>
                  </a:lnTo>
                  <a:lnTo>
                    <a:pt x="909270" y="1519438"/>
                  </a:lnTo>
                  <a:lnTo>
                    <a:pt x="955063" y="1509332"/>
                  </a:lnTo>
                  <a:lnTo>
                    <a:pt x="999787" y="1496541"/>
                  </a:lnTo>
                  <a:lnTo>
                    <a:pt x="1043350" y="1481152"/>
                  </a:lnTo>
                  <a:lnTo>
                    <a:pt x="1085663" y="1463257"/>
                  </a:lnTo>
                  <a:lnTo>
                    <a:pt x="1126637" y="1442945"/>
                  </a:lnTo>
                  <a:lnTo>
                    <a:pt x="1166180" y="1420306"/>
                  </a:lnTo>
                  <a:lnTo>
                    <a:pt x="1204205" y="1395429"/>
                  </a:lnTo>
                  <a:lnTo>
                    <a:pt x="1240621" y="1368405"/>
                  </a:lnTo>
                  <a:lnTo>
                    <a:pt x="1275338" y="1339323"/>
                  </a:lnTo>
                  <a:lnTo>
                    <a:pt x="1308266" y="1308272"/>
                  </a:lnTo>
                  <a:lnTo>
                    <a:pt x="1339316" y="1275344"/>
                  </a:lnTo>
                  <a:lnTo>
                    <a:pt x="1368398" y="1240627"/>
                  </a:lnTo>
                  <a:lnTo>
                    <a:pt x="1395422" y="1204211"/>
                  </a:lnTo>
                  <a:lnTo>
                    <a:pt x="1420298" y="1166186"/>
                  </a:lnTo>
                  <a:lnTo>
                    <a:pt x="1442937" y="1126642"/>
                  </a:lnTo>
                  <a:lnTo>
                    <a:pt x="1463248" y="1085669"/>
                  </a:lnTo>
                  <a:lnTo>
                    <a:pt x="1481143" y="1043356"/>
                  </a:lnTo>
                  <a:lnTo>
                    <a:pt x="1496531" y="999793"/>
                  </a:lnTo>
                  <a:lnTo>
                    <a:pt x="1509322" y="955070"/>
                  </a:lnTo>
                  <a:lnTo>
                    <a:pt x="1519428" y="909277"/>
                  </a:lnTo>
                  <a:lnTo>
                    <a:pt x="1526757" y="862504"/>
                  </a:lnTo>
                  <a:lnTo>
                    <a:pt x="1531220" y="814839"/>
                  </a:lnTo>
                  <a:lnTo>
                    <a:pt x="1532728" y="766374"/>
                  </a:lnTo>
                  <a:lnTo>
                    <a:pt x="1531220" y="717908"/>
                  </a:lnTo>
                  <a:lnTo>
                    <a:pt x="1526757" y="670242"/>
                  </a:lnTo>
                  <a:lnTo>
                    <a:pt x="1519428" y="623468"/>
                  </a:lnTo>
                  <a:lnTo>
                    <a:pt x="1509322" y="577674"/>
                  </a:lnTo>
                  <a:lnTo>
                    <a:pt x="1496531" y="532950"/>
                  </a:lnTo>
                  <a:lnTo>
                    <a:pt x="1481143" y="489386"/>
                  </a:lnTo>
                  <a:lnTo>
                    <a:pt x="1463248" y="447073"/>
                  </a:lnTo>
                  <a:lnTo>
                    <a:pt x="1442937" y="406099"/>
                  </a:lnTo>
                  <a:lnTo>
                    <a:pt x="1420298" y="366554"/>
                  </a:lnTo>
                  <a:lnTo>
                    <a:pt x="1395422" y="328529"/>
                  </a:lnTo>
                  <a:lnTo>
                    <a:pt x="1368398" y="292113"/>
                  </a:lnTo>
                  <a:lnTo>
                    <a:pt x="1339316" y="257395"/>
                  </a:lnTo>
                  <a:lnTo>
                    <a:pt x="1308266" y="224466"/>
                  </a:lnTo>
                  <a:lnTo>
                    <a:pt x="1275338" y="193416"/>
                  </a:lnTo>
                  <a:lnTo>
                    <a:pt x="1240621" y="164334"/>
                  </a:lnTo>
                  <a:lnTo>
                    <a:pt x="1204205" y="137309"/>
                  </a:lnTo>
                  <a:lnTo>
                    <a:pt x="1166180" y="112432"/>
                  </a:lnTo>
                  <a:lnTo>
                    <a:pt x="1126637" y="89793"/>
                  </a:lnTo>
                  <a:lnTo>
                    <a:pt x="1085663" y="69481"/>
                  </a:lnTo>
                  <a:lnTo>
                    <a:pt x="1043350" y="51586"/>
                  </a:lnTo>
                  <a:lnTo>
                    <a:pt x="999787" y="36197"/>
                  </a:lnTo>
                  <a:lnTo>
                    <a:pt x="955063" y="23405"/>
                  </a:lnTo>
                  <a:lnTo>
                    <a:pt x="909270" y="13300"/>
                  </a:lnTo>
                  <a:lnTo>
                    <a:pt x="862495" y="5971"/>
                  </a:lnTo>
                  <a:lnTo>
                    <a:pt x="814830" y="1507"/>
                  </a:lnTo>
                  <a:lnTo>
                    <a:pt x="766364" y="0"/>
                  </a:lnTo>
                  <a:close/>
                </a:path>
              </a:pathLst>
            </a:custGeom>
            <a:solidFill>
              <a:srgbClr val="007AC3"/>
            </a:solidFill>
          </p:spPr>
          <p:txBody>
            <a:bodyPr wrap="square" lIns="0" tIns="0" rIns="0" bIns="0" rtlCol="0"/>
            <a:lstStyle/>
            <a:p>
              <a:endParaRPr/>
            </a:p>
          </p:txBody>
        </p:sp>
        <p:sp>
          <p:nvSpPr>
            <p:cNvPr id="5" name="object 5"/>
            <p:cNvSpPr/>
            <p:nvPr/>
          </p:nvSpPr>
          <p:spPr>
            <a:xfrm>
              <a:off x="1532749" y="742877"/>
              <a:ext cx="17038955" cy="9822815"/>
            </a:xfrm>
            <a:custGeom>
              <a:avLst/>
              <a:gdLst/>
              <a:ahLst/>
              <a:cxnLst/>
              <a:rect l="l" t="t" r="r" b="b"/>
              <a:pathLst>
                <a:path w="17038955" h="9822815">
                  <a:moveTo>
                    <a:pt x="17038612" y="0"/>
                  </a:moveTo>
                  <a:lnTo>
                    <a:pt x="0" y="0"/>
                  </a:lnTo>
                  <a:lnTo>
                    <a:pt x="0" y="9822800"/>
                  </a:lnTo>
                  <a:lnTo>
                    <a:pt x="17038612" y="9822800"/>
                  </a:lnTo>
                  <a:lnTo>
                    <a:pt x="17038612" y="0"/>
                  </a:lnTo>
                  <a:close/>
                </a:path>
              </a:pathLst>
            </a:custGeom>
            <a:solidFill>
              <a:srgbClr val="3F4042"/>
            </a:solidFill>
          </p:spPr>
          <p:txBody>
            <a:bodyPr wrap="square" lIns="0" tIns="0" rIns="0" bIns="0" rtlCol="0"/>
            <a:lstStyle/>
            <a:p>
              <a:endParaRPr/>
            </a:p>
          </p:txBody>
        </p:sp>
      </p:grpSp>
      <p:sp>
        <p:nvSpPr>
          <p:cNvPr id="6" name="object 6"/>
          <p:cNvSpPr txBox="1">
            <a:spLocks noGrp="1"/>
          </p:cNvSpPr>
          <p:nvPr>
            <p:ph type="title"/>
          </p:nvPr>
        </p:nvSpPr>
        <p:spPr>
          <a:xfrm>
            <a:off x="2663460" y="1142573"/>
            <a:ext cx="8308975" cy="1166986"/>
          </a:xfrm>
          <a:prstGeom prst="rect">
            <a:avLst/>
          </a:prstGeom>
        </p:spPr>
        <p:txBody>
          <a:bodyPr vert="horz" wrap="square" lIns="0" tIns="12700" rIns="0" bIns="0" rtlCol="0">
            <a:spAutoFit/>
          </a:bodyPr>
          <a:lstStyle/>
          <a:p>
            <a:pPr marL="12700">
              <a:lnSpc>
                <a:spcPct val="100000"/>
              </a:lnSpc>
              <a:spcBef>
                <a:spcPts val="100"/>
              </a:spcBef>
            </a:pPr>
            <a:r>
              <a:rPr dirty="0">
                <a:latin typeface="Poppins" panose="00000500000000000000" pitchFamily="2" charset="0"/>
                <a:cs typeface="Poppins" panose="00000500000000000000" pitchFamily="2" charset="0"/>
              </a:rPr>
              <a:t>Communications</a:t>
            </a:r>
          </a:p>
        </p:txBody>
      </p:sp>
      <p:sp>
        <p:nvSpPr>
          <p:cNvPr id="11" name="object 11"/>
          <p:cNvSpPr txBox="1"/>
          <p:nvPr/>
        </p:nvSpPr>
        <p:spPr>
          <a:xfrm>
            <a:off x="10353041" y="7702939"/>
            <a:ext cx="6938009" cy="938077"/>
          </a:xfrm>
          <a:prstGeom prst="rect">
            <a:avLst/>
          </a:prstGeom>
        </p:spPr>
        <p:txBody>
          <a:bodyPr vert="horz" wrap="square" lIns="0" tIns="17145" rIns="0" bIns="0" rtlCol="0">
            <a:spAutoFit/>
          </a:bodyPr>
          <a:lstStyle/>
          <a:p>
            <a:pPr marL="298450" indent="-285750">
              <a:lnSpc>
                <a:spcPts val="1939"/>
              </a:lnSpc>
              <a:spcBef>
                <a:spcPts val="1250"/>
              </a:spcBef>
              <a:buSzPct val="120000"/>
              <a:buFont typeface="Arial" panose="020B0604020202020204" pitchFamily="34" charset="0"/>
              <a:buChar char="•"/>
            </a:pPr>
            <a:r>
              <a:rPr sz="1600" dirty="0">
                <a:solidFill>
                  <a:schemeClr val="bg1"/>
                </a:solidFill>
                <a:latin typeface="Poppins" panose="00000500000000000000" pitchFamily="2" charset="0"/>
                <a:cs typeface="Poppins" panose="00000500000000000000" pitchFamily="2" charset="0"/>
              </a:rPr>
              <a:t>Leadership changes will be subsumed within the wider Sales</a:t>
            </a:r>
            <a:r>
              <a:rPr lang="en-US" sz="1600" dirty="0">
                <a:solidFill>
                  <a:schemeClr val="bg1"/>
                </a:solidFill>
                <a:latin typeface="Poppins" panose="00000500000000000000" pitchFamily="2" charset="0"/>
                <a:cs typeface="Poppins" panose="00000500000000000000" pitchFamily="2" charset="0"/>
              </a:rPr>
              <a:t> </a:t>
            </a:r>
            <a:r>
              <a:rPr sz="1600" dirty="0">
                <a:solidFill>
                  <a:schemeClr val="bg1"/>
                </a:solidFill>
                <a:latin typeface="Poppins" panose="00000500000000000000" pitchFamily="2" charset="0"/>
                <a:cs typeface="Poppins" panose="00000500000000000000" pitchFamily="2" charset="0"/>
              </a:rPr>
              <a:t>&amp; Marketing plan</a:t>
            </a:r>
          </a:p>
          <a:p>
            <a:pPr marL="298450" indent="-285750">
              <a:lnSpc>
                <a:spcPct val="100000"/>
              </a:lnSpc>
              <a:spcBef>
                <a:spcPts val="1420"/>
              </a:spcBef>
              <a:buSzPct val="120000"/>
              <a:buFont typeface="Arial" panose="020B0604020202020204" pitchFamily="34" charset="0"/>
              <a:buChar char="•"/>
            </a:pPr>
            <a:r>
              <a:rPr sz="1600" dirty="0">
                <a:solidFill>
                  <a:schemeClr val="bg1"/>
                </a:solidFill>
                <a:latin typeface="Poppins" panose="00000500000000000000" pitchFamily="2" charset="0"/>
                <a:cs typeface="Poppins" panose="00000500000000000000" pitchFamily="2" charset="0"/>
              </a:rPr>
              <a:t>No expected changes in First 30 days</a:t>
            </a:r>
          </a:p>
        </p:txBody>
      </p:sp>
      <p:sp>
        <p:nvSpPr>
          <p:cNvPr id="32" name="TextBox 31">
            <a:extLst>
              <a:ext uri="{FF2B5EF4-FFF2-40B4-BE49-F238E27FC236}">
                <a16:creationId xmlns:a16="http://schemas.microsoft.com/office/drawing/2014/main" id="{4155ADF4-091A-6EE2-EB43-09F408903EF5}"/>
              </a:ext>
            </a:extLst>
          </p:cNvPr>
          <p:cNvSpPr txBox="1"/>
          <p:nvPr/>
        </p:nvSpPr>
        <p:spPr>
          <a:xfrm>
            <a:off x="2729236" y="2756925"/>
            <a:ext cx="10050378"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Dashboard Review</a:t>
            </a:r>
            <a:endParaRPr lang="en-US" sz="2800" dirty="0">
              <a:latin typeface="Poppins" panose="00000500000000000000" pitchFamily="2" charset="0"/>
              <a:cs typeface="Poppins" panose="00000500000000000000" pitchFamily="2" charset="0"/>
            </a:endParaRPr>
          </a:p>
        </p:txBody>
      </p:sp>
      <p:sp>
        <p:nvSpPr>
          <p:cNvPr id="34" name="TextBox 33">
            <a:extLst>
              <a:ext uri="{FF2B5EF4-FFF2-40B4-BE49-F238E27FC236}">
                <a16:creationId xmlns:a16="http://schemas.microsoft.com/office/drawing/2014/main" id="{D124F80F-08E4-8D2F-E58E-15306824CF1E}"/>
              </a:ext>
            </a:extLst>
          </p:cNvPr>
          <p:cNvSpPr txBox="1"/>
          <p:nvPr/>
        </p:nvSpPr>
        <p:spPr>
          <a:xfrm>
            <a:off x="2729236" y="3337476"/>
            <a:ext cx="5908823" cy="1329467"/>
          </a:xfrm>
          <a:prstGeom prst="rect">
            <a:avLst/>
          </a:prstGeom>
          <a:noFill/>
        </p:spPr>
        <p:txBody>
          <a:bodyPr wrap="square">
            <a:spAutoFit/>
          </a:bodyPr>
          <a:lstStyle/>
          <a:p>
            <a:pPr marL="298450" indent="-285750">
              <a:lnSpc>
                <a:spcPct val="100000"/>
              </a:lnSpc>
              <a:spcBef>
                <a:spcPts val="1950"/>
              </a:spcBef>
              <a:buSzPct val="120000"/>
              <a:buFont typeface="Arial" panose="020B0604020202020204" pitchFamily="34" charset="0"/>
              <a:buChar char="•"/>
            </a:pPr>
            <a:r>
              <a:rPr lang="en-US" sz="1600" dirty="0">
                <a:solidFill>
                  <a:srgbClr val="FFFFFF"/>
                </a:solidFill>
                <a:latin typeface="Poppins" panose="00000500000000000000" pitchFamily="2" charset="0"/>
                <a:cs typeface="Poppins" panose="00000500000000000000" pitchFamily="2" charset="0"/>
              </a:rPr>
              <a:t>No signiﬁcant risks anticipated</a:t>
            </a:r>
            <a:endParaRPr lang="en-US" sz="1600" dirty="0">
              <a:latin typeface="Poppins" panose="00000500000000000000" pitchFamily="2" charset="0"/>
              <a:cs typeface="Poppins" panose="00000500000000000000" pitchFamily="2" charset="0"/>
            </a:endParaRPr>
          </a:p>
          <a:p>
            <a:pPr marL="298450" marR="310515" indent="-285750">
              <a:lnSpc>
                <a:spcPct val="133200"/>
              </a:lnSpc>
              <a:buSzPct val="120000"/>
              <a:buFont typeface="Arial" panose="020B0604020202020204" pitchFamily="34" charset="0"/>
              <a:buChar char="•"/>
            </a:pPr>
            <a:r>
              <a:rPr lang="en-US" sz="1600" dirty="0">
                <a:solidFill>
                  <a:srgbClr val="FFFFFF"/>
                </a:solidFill>
                <a:latin typeface="Poppins" panose="00000500000000000000" pitchFamily="2" charset="0"/>
                <a:cs typeface="Poppins" panose="00000500000000000000" pitchFamily="2" charset="0"/>
              </a:rPr>
              <a:t>12 pre-close activities relate to ﬁnal sign-off and distribution of the Playbook</a:t>
            </a:r>
            <a:endParaRPr lang="en-US" sz="1600" dirty="0">
              <a:latin typeface="Poppins" panose="00000500000000000000" pitchFamily="2" charset="0"/>
              <a:cs typeface="Poppins" panose="00000500000000000000" pitchFamily="2" charset="0"/>
            </a:endParaRPr>
          </a:p>
          <a:p>
            <a:pPr marL="298450" indent="-285750">
              <a:lnSpc>
                <a:spcPct val="100000"/>
              </a:lnSpc>
              <a:spcBef>
                <a:spcPts val="660"/>
              </a:spcBef>
              <a:buSzPct val="120000"/>
              <a:buFont typeface="Arial" panose="020B0604020202020204" pitchFamily="34" charset="0"/>
              <a:buChar char="•"/>
            </a:pPr>
            <a:r>
              <a:rPr lang="en-US" sz="1600" dirty="0">
                <a:solidFill>
                  <a:srgbClr val="FFFFFF"/>
                </a:solidFill>
                <a:latin typeface="Poppins" panose="00000500000000000000" pitchFamily="2" charset="0"/>
                <a:cs typeface="Poppins" panose="00000500000000000000" pitchFamily="2" charset="0"/>
              </a:rPr>
              <a:t>Day 1 activity is the execution of the comms plan</a:t>
            </a:r>
            <a:endParaRPr lang="en-US" sz="1600" dirty="0">
              <a:latin typeface="Poppins" panose="00000500000000000000" pitchFamily="2" charset="0"/>
              <a:cs typeface="Poppins" panose="00000500000000000000" pitchFamily="2" charset="0"/>
            </a:endParaRPr>
          </a:p>
        </p:txBody>
      </p:sp>
      <p:sp>
        <p:nvSpPr>
          <p:cNvPr id="36" name="TextBox 35">
            <a:extLst>
              <a:ext uri="{FF2B5EF4-FFF2-40B4-BE49-F238E27FC236}">
                <a16:creationId xmlns:a16="http://schemas.microsoft.com/office/drawing/2014/main" id="{1DC172DC-4460-7682-AECA-8B10DC8DF866}"/>
              </a:ext>
            </a:extLst>
          </p:cNvPr>
          <p:cNvSpPr txBox="1"/>
          <p:nvPr/>
        </p:nvSpPr>
        <p:spPr>
          <a:xfrm>
            <a:off x="2736026" y="5276287"/>
            <a:ext cx="5984704" cy="523220"/>
          </a:xfrm>
          <a:prstGeom prst="rect">
            <a:avLst/>
          </a:prstGeom>
          <a:noFill/>
        </p:spPr>
        <p:txBody>
          <a:bodyPr wrap="square">
            <a:spAutoFit/>
          </a:bodyPr>
          <a:lstStyle/>
          <a:p>
            <a:pPr marL="12700">
              <a:lnSpc>
                <a:spcPct val="100000"/>
              </a:lnSpc>
            </a:pPr>
            <a:r>
              <a:rPr lang="en-US" sz="2800" b="1" dirty="0">
                <a:solidFill>
                  <a:srgbClr val="FFFFFF"/>
                </a:solidFill>
                <a:latin typeface="Poppins" panose="00000500000000000000" pitchFamily="2" charset="0"/>
                <a:cs typeface="Poppins" panose="00000500000000000000" pitchFamily="2" charset="0"/>
              </a:rPr>
              <a:t>Business Processes for Day 1</a:t>
            </a:r>
            <a:endParaRPr lang="en-US" sz="2800" dirty="0">
              <a:latin typeface="Poppins" panose="00000500000000000000" pitchFamily="2" charset="0"/>
              <a:cs typeface="Poppins" panose="00000500000000000000" pitchFamily="2" charset="0"/>
            </a:endParaRPr>
          </a:p>
        </p:txBody>
      </p:sp>
      <p:sp>
        <p:nvSpPr>
          <p:cNvPr id="38" name="TextBox 37">
            <a:extLst>
              <a:ext uri="{FF2B5EF4-FFF2-40B4-BE49-F238E27FC236}">
                <a16:creationId xmlns:a16="http://schemas.microsoft.com/office/drawing/2014/main" id="{DF73B379-31C5-4259-C2B7-CC0263FBFF8D}"/>
              </a:ext>
            </a:extLst>
          </p:cNvPr>
          <p:cNvSpPr txBox="1"/>
          <p:nvPr/>
        </p:nvSpPr>
        <p:spPr>
          <a:xfrm>
            <a:off x="2745807" y="5861378"/>
            <a:ext cx="6151377" cy="4080284"/>
          </a:xfrm>
          <a:prstGeom prst="rect">
            <a:avLst/>
          </a:prstGeom>
          <a:noFill/>
        </p:spPr>
        <p:txBody>
          <a:bodyPr wrap="square">
            <a:spAutoFit/>
          </a:bodyPr>
          <a:lstStyle/>
          <a:p>
            <a:pPr marL="342900" marR="0" lvl="0" indent="-342900">
              <a:lnSpc>
                <a:spcPct val="107000"/>
              </a:lnSpc>
              <a:spcBef>
                <a:spcPts val="0"/>
              </a:spcBef>
              <a:spcAft>
                <a:spcPts val="800"/>
              </a:spcAft>
              <a:buSzPct val="120000"/>
              <a:buFont typeface="Arial" panose="020B0604020202020204" pitchFamily="34" charset="0"/>
              <a:buChar char="•"/>
              <a:tabLst>
                <a:tab pos="457200" algn="l"/>
              </a:tabLst>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One = the same processes that have been in place these past 10 months.</a:t>
            </a:r>
          </a:p>
          <a:p>
            <a:pPr marL="342900" marR="0" lvl="0" indent="-342900">
              <a:lnSpc>
                <a:spcPct val="107000"/>
              </a:lnSpc>
              <a:spcBef>
                <a:spcPts val="0"/>
              </a:spcBef>
              <a:spcAft>
                <a:spcPts val="800"/>
              </a:spcAft>
              <a:buSzPct val="120000"/>
              <a:buFont typeface="Arial" panose="020B0604020202020204" pitchFamily="34" charset="0"/>
              <a:buChar char="•"/>
              <a:tabLst>
                <a:tab pos="457200" algn="l"/>
              </a:tabLst>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All Day One timings and plans have been reviewed and communicated with Comms workstream and leadership for both Acquirer and Acquiree Group.</a:t>
            </a:r>
          </a:p>
          <a:p>
            <a:pPr marL="342900" marR="0" lvl="0" indent="-342900">
              <a:lnSpc>
                <a:spcPct val="107000"/>
              </a:lnSpc>
              <a:spcBef>
                <a:spcPts val="0"/>
              </a:spcBef>
              <a:spcAft>
                <a:spcPts val="800"/>
              </a:spcAft>
              <a:buSzPct val="120000"/>
              <a:buFont typeface="Arial" panose="020B0604020202020204" pitchFamily="34" charset="0"/>
              <a:buChar char="•"/>
              <a:tabLst>
                <a:tab pos="457200" algn="l"/>
              </a:tabLst>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One comms responsibilities assigned</a:t>
            </a:r>
          </a:p>
          <a:p>
            <a:pPr marL="342900" marR="0" lvl="0" indent="-342900">
              <a:lnSpc>
                <a:spcPct val="107000"/>
              </a:lnSpc>
              <a:spcBef>
                <a:spcPts val="0"/>
              </a:spcBef>
              <a:spcAft>
                <a:spcPts val="800"/>
              </a:spcAft>
              <a:buSzPct val="120000"/>
              <a:buFont typeface="Arial" panose="020B0604020202020204" pitchFamily="34" charset="0"/>
              <a:buChar char="•"/>
              <a:tabLst>
                <a:tab pos="457200" algn="l"/>
              </a:tabLst>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Coming Together SharePoint site - will be available on Day One and will host a wealth of information including: welcome video from CEO, information about our Values, Operating model, and new Leadership Team, close to 100 FAQs, a resource section for new sales/marketing collateral, Acquiree interim brand, and technical resources for both organizations in terms of shared access</a:t>
            </a:r>
          </a:p>
        </p:txBody>
      </p:sp>
      <p:sp>
        <p:nvSpPr>
          <p:cNvPr id="40" name="TextBox 39">
            <a:extLst>
              <a:ext uri="{FF2B5EF4-FFF2-40B4-BE49-F238E27FC236}">
                <a16:creationId xmlns:a16="http://schemas.microsoft.com/office/drawing/2014/main" id="{9FEE6076-FFCA-0CAE-E38A-C67263797FBB}"/>
              </a:ext>
            </a:extLst>
          </p:cNvPr>
          <p:cNvSpPr txBox="1"/>
          <p:nvPr/>
        </p:nvSpPr>
        <p:spPr>
          <a:xfrm>
            <a:off x="10353041" y="2756925"/>
            <a:ext cx="6819119"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42" name="TextBox 41">
            <a:extLst>
              <a:ext uri="{FF2B5EF4-FFF2-40B4-BE49-F238E27FC236}">
                <a16:creationId xmlns:a16="http://schemas.microsoft.com/office/drawing/2014/main" id="{107F432B-7420-C09F-85AB-8FD67DA11A19}"/>
              </a:ext>
            </a:extLst>
          </p:cNvPr>
          <p:cNvSpPr txBox="1"/>
          <p:nvPr/>
        </p:nvSpPr>
        <p:spPr>
          <a:xfrm>
            <a:off x="10353041" y="3292977"/>
            <a:ext cx="5672465" cy="874342"/>
          </a:xfrm>
          <a:prstGeom prst="rect">
            <a:avLst/>
          </a:prstGeom>
          <a:noFill/>
        </p:spPr>
        <p:txBody>
          <a:bodyPr wrap="square">
            <a:spAutoFit/>
          </a:bodyPr>
          <a:lstStyle/>
          <a:p>
            <a:pPr marL="285750" marR="0" indent="-285750">
              <a:lnSpc>
                <a:spcPct val="107000"/>
              </a:lnSpc>
              <a:spcBef>
                <a:spcPts val="0"/>
              </a:spcBef>
              <a:spcAft>
                <a:spcPts val="800"/>
              </a:spcAft>
              <a:buSzPct val="120000"/>
              <a:buFont typeface="Arial" panose="020B0604020202020204" pitchFamily="34" charset="0"/>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Playbook and Day One Townhall deck are complete and have been circulated to senior leadership for review and approval.</a:t>
            </a:r>
          </a:p>
        </p:txBody>
      </p:sp>
      <p:sp>
        <p:nvSpPr>
          <p:cNvPr id="44" name="TextBox 43">
            <a:extLst>
              <a:ext uri="{FF2B5EF4-FFF2-40B4-BE49-F238E27FC236}">
                <a16:creationId xmlns:a16="http://schemas.microsoft.com/office/drawing/2014/main" id="{0DC4BD6A-C5CF-B7FB-2562-FA6C3EA28B79}"/>
              </a:ext>
            </a:extLst>
          </p:cNvPr>
          <p:cNvSpPr txBox="1"/>
          <p:nvPr/>
        </p:nvSpPr>
        <p:spPr>
          <a:xfrm>
            <a:off x="10778642" y="4323607"/>
            <a:ext cx="2282544" cy="1323439"/>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Press release</a:t>
            </a:r>
          </a:p>
          <a:p>
            <a:pPr marL="342900" marR="0" lvl="0" indent="-342900">
              <a:spcBef>
                <a:spcPts val="0"/>
              </a:spcBef>
              <a:spcAft>
                <a:spcPts val="0"/>
              </a:spcAft>
              <a:buFont typeface="Symbol" panose="05050102010706020507" pitchFamily="18" charset="2"/>
              <a:buChar char=""/>
            </a:pPr>
            <a:endPar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FAQs</a:t>
            </a:r>
          </a:p>
          <a:p>
            <a:pPr marL="342900" marR="0" lvl="0" indent="-342900">
              <a:spcBef>
                <a:spcPts val="0"/>
              </a:spcBef>
              <a:spcAft>
                <a:spcPts val="0"/>
              </a:spcAft>
              <a:buFont typeface="Symbol" panose="05050102010706020507" pitchFamily="18" charset="2"/>
              <a:buChar char=""/>
            </a:pPr>
            <a:endPar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800"/>
              </a:spcAft>
              <a:buFont typeface="Symbol" panose="05050102010706020507" pitchFamily="18" charset="2"/>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'How To' guides</a:t>
            </a:r>
          </a:p>
        </p:txBody>
      </p:sp>
      <p:sp>
        <p:nvSpPr>
          <p:cNvPr id="46" name="TextBox 45">
            <a:extLst>
              <a:ext uri="{FF2B5EF4-FFF2-40B4-BE49-F238E27FC236}">
                <a16:creationId xmlns:a16="http://schemas.microsoft.com/office/drawing/2014/main" id="{8B3A1E8D-8DEA-38FD-8911-2C0BC8968AA3}"/>
              </a:ext>
            </a:extLst>
          </p:cNvPr>
          <p:cNvSpPr txBox="1"/>
          <p:nvPr/>
        </p:nvSpPr>
        <p:spPr>
          <a:xfrm>
            <a:off x="13131335" y="4323607"/>
            <a:ext cx="3826833" cy="1664751"/>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Client/ business partner/prospect emails</a:t>
            </a:r>
          </a:p>
          <a:p>
            <a:pPr marL="342900" marR="0" lvl="0" indent="-342900">
              <a:lnSpc>
                <a:spcPct val="107000"/>
              </a:lnSpc>
              <a:spcBef>
                <a:spcPts val="0"/>
              </a:spcBef>
              <a:spcAft>
                <a:spcPts val="0"/>
              </a:spcAft>
              <a:buFont typeface="Symbol" panose="05050102010706020507" pitchFamily="18" charset="2"/>
              <a:buChar char=""/>
            </a:pPr>
            <a:endPar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Key Messages</a:t>
            </a:r>
          </a:p>
          <a:p>
            <a:pPr marL="342900" marR="0" lvl="0" indent="-342900">
              <a:lnSpc>
                <a:spcPct val="107000"/>
              </a:lnSpc>
              <a:spcBef>
                <a:spcPts val="0"/>
              </a:spcBef>
              <a:spcAft>
                <a:spcPts val="0"/>
              </a:spcAft>
              <a:buFont typeface="Symbol" panose="05050102010706020507" pitchFamily="18" charset="2"/>
              <a:buChar char=""/>
            </a:pPr>
            <a:endPar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6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Social media and PR guidelines</a:t>
            </a:r>
          </a:p>
        </p:txBody>
      </p:sp>
      <p:sp>
        <p:nvSpPr>
          <p:cNvPr id="48" name="TextBox 47">
            <a:extLst>
              <a:ext uri="{FF2B5EF4-FFF2-40B4-BE49-F238E27FC236}">
                <a16:creationId xmlns:a16="http://schemas.microsoft.com/office/drawing/2014/main" id="{2B7B8C26-3987-45DB-2D5C-28CDFB85EB16}"/>
              </a:ext>
            </a:extLst>
          </p:cNvPr>
          <p:cNvSpPr txBox="1"/>
          <p:nvPr/>
        </p:nvSpPr>
        <p:spPr>
          <a:xfrm>
            <a:off x="10353041" y="6197535"/>
            <a:ext cx="5746790" cy="823302"/>
          </a:xfrm>
          <a:prstGeom prst="rect">
            <a:avLst/>
          </a:prstGeom>
          <a:noFill/>
        </p:spPr>
        <p:txBody>
          <a:bodyPr wrap="square">
            <a:spAutoFit/>
          </a:bodyPr>
          <a:lstStyle/>
          <a:p>
            <a:pPr marL="298450" marR="5080" indent="-285750">
              <a:lnSpc>
                <a:spcPts val="1900"/>
              </a:lnSpc>
              <a:spcBef>
                <a:spcPts val="1795"/>
              </a:spcBef>
              <a:buSzPct val="120000"/>
              <a:buFont typeface="Arial" panose="020B0604020202020204" pitchFamily="34" charset="0"/>
              <a:buChar char="•"/>
            </a:pPr>
            <a:r>
              <a:rPr lang="en-US" sz="1600" dirty="0">
                <a:solidFill>
                  <a:srgbClr val="FFFFFF"/>
                </a:solidFill>
                <a:latin typeface="Poppins" panose="00000500000000000000" pitchFamily="2" charset="0"/>
                <a:cs typeface="Poppins" panose="00000500000000000000" pitchFamily="2" charset="0"/>
              </a:rPr>
              <a:t>Day One brieﬁng call for senior leaders scheduled for November 2; that deck has also been created and is currently in review.</a:t>
            </a:r>
            <a:endParaRPr lang="en-US" sz="1600" dirty="0">
              <a:latin typeface="Poppins" panose="00000500000000000000" pitchFamily="2" charset="0"/>
              <a:cs typeface="Poppins" panose="00000500000000000000" pitchFamily="2" charset="0"/>
            </a:endParaRPr>
          </a:p>
        </p:txBody>
      </p:sp>
      <p:sp>
        <p:nvSpPr>
          <p:cNvPr id="50" name="TextBox 49">
            <a:extLst>
              <a:ext uri="{FF2B5EF4-FFF2-40B4-BE49-F238E27FC236}">
                <a16:creationId xmlns:a16="http://schemas.microsoft.com/office/drawing/2014/main" id="{7C36D289-9DBF-5C79-ED6F-31CF1F4C0C9D}"/>
              </a:ext>
            </a:extLst>
          </p:cNvPr>
          <p:cNvSpPr txBox="1"/>
          <p:nvPr/>
        </p:nvSpPr>
        <p:spPr>
          <a:xfrm>
            <a:off x="10353041" y="7052865"/>
            <a:ext cx="4300069" cy="523220"/>
          </a:xfrm>
          <a:prstGeom prst="rect">
            <a:avLst/>
          </a:prstGeom>
          <a:noFill/>
        </p:spPr>
        <p:txBody>
          <a:bodyPr wrap="square">
            <a:spAutoFit/>
          </a:bodyPr>
          <a:lstStyle/>
          <a:p>
            <a:pPr marL="12700">
              <a:lnSpc>
                <a:spcPct val="100000"/>
              </a:lnSpc>
            </a:pPr>
            <a:r>
              <a:rPr lang="en-US" sz="2800" b="1" dirty="0">
                <a:solidFill>
                  <a:schemeClr val="bg1"/>
                </a:solidFill>
                <a:latin typeface="Poppins" panose="00000500000000000000" pitchFamily="2" charset="0"/>
                <a:cs typeface="Poppins" panose="00000500000000000000" pitchFamily="2" charset="0"/>
              </a:rPr>
              <a:t>Functional Alignment</a:t>
            </a:r>
            <a:endParaRPr lang="en-US" sz="2800" dirty="0">
              <a:solidFill>
                <a:schemeClr val="bg1"/>
              </a:solidFill>
              <a:latin typeface="Poppins" panose="00000500000000000000" pitchFamily="2" charset="0"/>
              <a:cs typeface="Poppins" panose="00000500000000000000" pitchFamily="2" charset="0"/>
            </a:endParaRPr>
          </a:p>
        </p:txBody>
      </p:sp>
      <p:sp>
        <p:nvSpPr>
          <p:cNvPr id="7" name="Slide Number Placeholder 6">
            <a:extLst>
              <a:ext uri="{FF2B5EF4-FFF2-40B4-BE49-F238E27FC236}">
                <a16:creationId xmlns:a16="http://schemas.microsoft.com/office/drawing/2014/main" id="{8CB5749E-B53D-54AA-CB07-810BB5A24BB1}"/>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3</a:t>
            </a:fld>
            <a:endParaRPr lang="en-US" dirty="0">
              <a:solidFill>
                <a:schemeClr val="bg1"/>
              </a:solidFill>
            </a:endParaRPr>
          </a:p>
        </p:txBody>
      </p:sp>
      <p:sp>
        <p:nvSpPr>
          <p:cNvPr id="8" name="Holder 5">
            <a:extLst>
              <a:ext uri="{FF2B5EF4-FFF2-40B4-BE49-F238E27FC236}">
                <a16:creationId xmlns:a16="http://schemas.microsoft.com/office/drawing/2014/main" id="{D1E017F4-DDAC-F9D1-98FC-E9FDEF1E767D}"/>
              </a:ext>
            </a:extLst>
          </p:cNvPr>
          <p:cNvSpPr txBox="1">
            <a:spLocks/>
          </p:cNvSpPr>
          <p:nvPr/>
        </p:nvSpPr>
        <p:spPr>
          <a:xfrm>
            <a:off x="1568133" y="1065160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Poppins" pitchFamily="2" charset="77"/>
                <a:ea typeface="Tahoma" panose="020B0604030504040204" pitchFamily="34" charset="0"/>
                <a:cs typeface="Poppins" pitchFamily="2" charset="77"/>
              </a:rPr>
              <a:t>© 100-Day Advisors    MandAPlaybook.com</a:t>
            </a:r>
            <a:endParaRPr lang="en-US" sz="1200" dirty="0">
              <a:solidFill>
                <a:schemeClr val="tx1"/>
              </a:solidFill>
              <a:effectLst/>
              <a:latin typeface="Poppins" pitchFamily="2" charset="77"/>
              <a:ea typeface="Tahoma" panose="020B0604030504040204" pitchFamily="34" charset="0"/>
              <a:cs typeface="Poppins" pitchFamily="2" charset="77"/>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6402527" y="0"/>
            <a:ext cx="3702050" cy="11308715"/>
          </a:xfrm>
          <a:custGeom>
            <a:avLst/>
            <a:gdLst/>
            <a:ahLst/>
            <a:cxnLst/>
            <a:rect l="l" t="t" r="r" b="b"/>
            <a:pathLst>
              <a:path w="3702050" h="11308715">
                <a:moveTo>
                  <a:pt x="3701573" y="0"/>
                </a:moveTo>
                <a:lnTo>
                  <a:pt x="0" y="0"/>
                </a:lnTo>
                <a:lnTo>
                  <a:pt x="0" y="11308556"/>
                </a:lnTo>
                <a:lnTo>
                  <a:pt x="3701573" y="11308556"/>
                </a:lnTo>
                <a:lnTo>
                  <a:pt x="3701573" y="0"/>
                </a:lnTo>
                <a:close/>
              </a:path>
            </a:pathLst>
          </a:custGeom>
          <a:solidFill>
            <a:srgbClr val="3F4042"/>
          </a:solidFill>
        </p:spPr>
        <p:txBody>
          <a:bodyPr wrap="square" lIns="0" tIns="0" rIns="0" bIns="0" rtlCol="0"/>
          <a:lstStyle/>
          <a:p>
            <a:endParaRPr/>
          </a:p>
        </p:txBody>
      </p:sp>
      <p:sp>
        <p:nvSpPr>
          <p:cNvPr id="3" name="object 3"/>
          <p:cNvSpPr/>
          <p:nvPr/>
        </p:nvSpPr>
        <p:spPr>
          <a:xfrm>
            <a:off x="0" y="9775817"/>
            <a:ext cx="1532890" cy="1532890"/>
          </a:xfrm>
          <a:custGeom>
            <a:avLst/>
            <a:gdLst/>
            <a:ahLst/>
            <a:cxnLst/>
            <a:rect l="l" t="t" r="r" b="b"/>
            <a:pathLst>
              <a:path w="1532890" h="1532890">
                <a:moveTo>
                  <a:pt x="1532738" y="0"/>
                </a:moveTo>
                <a:lnTo>
                  <a:pt x="0" y="0"/>
                </a:lnTo>
                <a:lnTo>
                  <a:pt x="0" y="1532738"/>
                </a:lnTo>
                <a:lnTo>
                  <a:pt x="1532738" y="1532738"/>
                </a:lnTo>
                <a:lnTo>
                  <a:pt x="1532738" y="0"/>
                </a:lnTo>
                <a:close/>
              </a:path>
            </a:pathLst>
          </a:custGeom>
          <a:solidFill>
            <a:srgbClr val="3F4042"/>
          </a:solidFill>
        </p:spPr>
        <p:txBody>
          <a:bodyPr wrap="square" lIns="0" tIns="0" rIns="0" bIns="0" rtlCol="0"/>
          <a:lstStyle/>
          <a:p>
            <a:endParaRPr/>
          </a:p>
        </p:txBody>
      </p:sp>
      <p:grpSp>
        <p:nvGrpSpPr>
          <p:cNvPr id="4" name="object 4"/>
          <p:cNvGrpSpPr/>
          <p:nvPr/>
        </p:nvGrpSpPr>
        <p:grpSpPr>
          <a:xfrm>
            <a:off x="-4" y="3"/>
            <a:ext cx="18571845" cy="10557510"/>
            <a:chOff x="-4" y="3"/>
            <a:chExt cx="18571845" cy="10557510"/>
          </a:xfrm>
        </p:grpSpPr>
        <p:sp>
          <p:nvSpPr>
            <p:cNvPr id="5" name="object 5"/>
            <p:cNvSpPr/>
            <p:nvPr/>
          </p:nvSpPr>
          <p:spPr>
            <a:xfrm>
              <a:off x="-4" y="3"/>
              <a:ext cx="1532890" cy="1532890"/>
            </a:xfrm>
            <a:custGeom>
              <a:avLst/>
              <a:gdLst/>
              <a:ahLst/>
              <a:cxnLst/>
              <a:rect l="l" t="t" r="r" b="b"/>
              <a:pathLst>
                <a:path w="1532890" h="1532890">
                  <a:moveTo>
                    <a:pt x="10" y="0"/>
                  </a:moveTo>
                  <a:lnTo>
                    <a:pt x="0" y="1532738"/>
                  </a:lnTo>
                  <a:lnTo>
                    <a:pt x="1532749" y="1532738"/>
                  </a:lnTo>
                  <a:lnTo>
                    <a:pt x="1531991" y="1484083"/>
                  </a:lnTo>
                  <a:lnTo>
                    <a:pt x="1529733" y="1435805"/>
                  </a:lnTo>
                  <a:lnTo>
                    <a:pt x="1525997" y="1387929"/>
                  </a:lnTo>
                  <a:lnTo>
                    <a:pt x="1520806" y="1340475"/>
                  </a:lnTo>
                  <a:lnTo>
                    <a:pt x="1514182" y="1293466"/>
                  </a:lnTo>
                  <a:lnTo>
                    <a:pt x="1506148" y="1246926"/>
                  </a:lnTo>
                  <a:lnTo>
                    <a:pt x="1496725" y="1200875"/>
                  </a:lnTo>
                  <a:lnTo>
                    <a:pt x="1485937" y="1155338"/>
                  </a:lnTo>
                  <a:lnTo>
                    <a:pt x="1473806" y="1110336"/>
                  </a:lnTo>
                  <a:lnTo>
                    <a:pt x="1460354" y="1065891"/>
                  </a:lnTo>
                  <a:lnTo>
                    <a:pt x="1445604" y="1022026"/>
                  </a:lnTo>
                  <a:lnTo>
                    <a:pt x="1429578" y="978764"/>
                  </a:lnTo>
                  <a:lnTo>
                    <a:pt x="1412298" y="936127"/>
                  </a:lnTo>
                  <a:lnTo>
                    <a:pt x="1393788" y="894137"/>
                  </a:lnTo>
                  <a:lnTo>
                    <a:pt x="1374069" y="852818"/>
                  </a:lnTo>
                  <a:lnTo>
                    <a:pt x="1353164" y="812190"/>
                  </a:lnTo>
                  <a:lnTo>
                    <a:pt x="1331096" y="772277"/>
                  </a:lnTo>
                  <a:lnTo>
                    <a:pt x="1307886" y="733102"/>
                  </a:lnTo>
                  <a:lnTo>
                    <a:pt x="1283558" y="694686"/>
                  </a:lnTo>
                  <a:lnTo>
                    <a:pt x="1258133" y="657052"/>
                  </a:lnTo>
                  <a:lnTo>
                    <a:pt x="1231634" y="620222"/>
                  </a:lnTo>
                  <a:lnTo>
                    <a:pt x="1204085" y="584220"/>
                  </a:lnTo>
                  <a:lnTo>
                    <a:pt x="1175506" y="549067"/>
                  </a:lnTo>
                  <a:lnTo>
                    <a:pt x="1145920" y="514785"/>
                  </a:lnTo>
                  <a:lnTo>
                    <a:pt x="1115351" y="481398"/>
                  </a:lnTo>
                  <a:lnTo>
                    <a:pt x="1083820" y="448928"/>
                  </a:lnTo>
                  <a:lnTo>
                    <a:pt x="1051350" y="417397"/>
                  </a:lnTo>
                  <a:lnTo>
                    <a:pt x="1017963" y="386828"/>
                  </a:lnTo>
                  <a:lnTo>
                    <a:pt x="983682" y="357242"/>
                  </a:lnTo>
                  <a:lnTo>
                    <a:pt x="948528" y="328664"/>
                  </a:lnTo>
                  <a:lnTo>
                    <a:pt x="912526" y="301114"/>
                  </a:lnTo>
                  <a:lnTo>
                    <a:pt x="875697" y="274615"/>
                  </a:lnTo>
                  <a:lnTo>
                    <a:pt x="838063" y="249190"/>
                  </a:lnTo>
                  <a:lnTo>
                    <a:pt x="799647" y="224862"/>
                  </a:lnTo>
                  <a:lnTo>
                    <a:pt x="760471" y="201652"/>
                  </a:lnTo>
                  <a:lnTo>
                    <a:pt x="720558" y="179584"/>
                  </a:lnTo>
                  <a:lnTo>
                    <a:pt x="679931" y="158679"/>
                  </a:lnTo>
                  <a:lnTo>
                    <a:pt x="638611" y="138960"/>
                  </a:lnTo>
                  <a:lnTo>
                    <a:pt x="596621" y="120450"/>
                  </a:lnTo>
                  <a:lnTo>
                    <a:pt x="553984" y="103170"/>
                  </a:lnTo>
                  <a:lnTo>
                    <a:pt x="510722" y="87144"/>
                  </a:lnTo>
                  <a:lnTo>
                    <a:pt x="466857" y="72394"/>
                  </a:lnTo>
                  <a:lnTo>
                    <a:pt x="422413" y="58942"/>
                  </a:lnTo>
                  <a:lnTo>
                    <a:pt x="377410" y="46811"/>
                  </a:lnTo>
                  <a:lnTo>
                    <a:pt x="331873" y="36023"/>
                  </a:lnTo>
                  <a:lnTo>
                    <a:pt x="285822" y="26600"/>
                  </a:lnTo>
                  <a:lnTo>
                    <a:pt x="239282" y="18566"/>
                  </a:lnTo>
                  <a:lnTo>
                    <a:pt x="192273" y="11942"/>
                  </a:lnTo>
                  <a:lnTo>
                    <a:pt x="144820" y="6751"/>
                  </a:lnTo>
                  <a:lnTo>
                    <a:pt x="96943" y="3015"/>
                  </a:lnTo>
                  <a:lnTo>
                    <a:pt x="48665" y="757"/>
                  </a:lnTo>
                  <a:lnTo>
                    <a:pt x="10" y="0"/>
                  </a:lnTo>
                  <a:close/>
                </a:path>
              </a:pathLst>
            </a:custGeom>
            <a:solidFill>
              <a:srgbClr val="3F4042"/>
            </a:solidFill>
          </p:spPr>
          <p:txBody>
            <a:bodyPr wrap="square" lIns="0" tIns="0" rIns="0" bIns="0" rtlCol="0"/>
            <a:lstStyle/>
            <a:p>
              <a:endParaRPr/>
            </a:p>
          </p:txBody>
        </p:sp>
        <p:sp>
          <p:nvSpPr>
            <p:cNvPr id="6" name="object 6"/>
            <p:cNvSpPr/>
            <p:nvPr/>
          </p:nvSpPr>
          <p:spPr>
            <a:xfrm>
              <a:off x="1532749" y="751181"/>
              <a:ext cx="17038955" cy="9806305"/>
            </a:xfrm>
            <a:custGeom>
              <a:avLst/>
              <a:gdLst/>
              <a:ahLst/>
              <a:cxnLst/>
              <a:rect l="l" t="t" r="r" b="b"/>
              <a:pathLst>
                <a:path w="17038955" h="9806305">
                  <a:moveTo>
                    <a:pt x="17038612" y="0"/>
                  </a:moveTo>
                  <a:lnTo>
                    <a:pt x="0" y="0"/>
                  </a:lnTo>
                  <a:lnTo>
                    <a:pt x="0" y="9806183"/>
                  </a:lnTo>
                  <a:lnTo>
                    <a:pt x="17038612" y="9806183"/>
                  </a:lnTo>
                  <a:lnTo>
                    <a:pt x="17038612" y="0"/>
                  </a:lnTo>
                  <a:close/>
                </a:path>
              </a:pathLst>
            </a:custGeom>
            <a:solidFill>
              <a:srgbClr val="007AC3"/>
            </a:solidFill>
          </p:spPr>
          <p:txBody>
            <a:bodyPr wrap="square" lIns="0" tIns="0" rIns="0" bIns="0" rtlCol="0"/>
            <a:lstStyle/>
            <a:p>
              <a:endParaRPr/>
            </a:p>
          </p:txBody>
        </p:sp>
      </p:grpSp>
      <p:sp>
        <p:nvSpPr>
          <p:cNvPr id="7" name="object 7"/>
          <p:cNvSpPr txBox="1">
            <a:spLocks noGrp="1"/>
          </p:cNvSpPr>
          <p:nvPr>
            <p:ph type="title"/>
          </p:nvPr>
        </p:nvSpPr>
        <p:spPr>
          <a:xfrm>
            <a:off x="2623682" y="1184456"/>
            <a:ext cx="10095368" cy="1166986"/>
          </a:xfrm>
          <a:prstGeom prst="rect">
            <a:avLst/>
          </a:prstGeom>
        </p:spPr>
        <p:txBody>
          <a:bodyPr vert="horz" wrap="square" lIns="0" tIns="12700" rIns="0" bIns="0" rtlCol="0">
            <a:spAutoFit/>
          </a:bodyPr>
          <a:lstStyle/>
          <a:p>
            <a:pPr marL="12700">
              <a:lnSpc>
                <a:spcPct val="100000"/>
              </a:lnSpc>
              <a:spcBef>
                <a:spcPts val="100"/>
              </a:spcBef>
            </a:pPr>
            <a:r>
              <a:rPr dirty="0">
                <a:latin typeface="Poppins" panose="00000500000000000000" pitchFamily="2" charset="0"/>
                <a:cs typeface="Poppins" panose="00000500000000000000" pitchFamily="2" charset="0"/>
              </a:rPr>
              <a:t>Sales &amp; Market</a:t>
            </a:r>
            <a:r>
              <a:rPr lang="en-US" dirty="0">
                <a:latin typeface="Poppins" panose="00000500000000000000" pitchFamily="2" charset="0"/>
                <a:cs typeface="Poppins" panose="00000500000000000000" pitchFamily="2" charset="0"/>
              </a:rPr>
              <a:t>ing</a:t>
            </a:r>
            <a:endParaRPr dirty="0">
              <a:latin typeface="Poppins" panose="00000500000000000000" pitchFamily="2" charset="0"/>
              <a:cs typeface="Poppins" panose="00000500000000000000" pitchFamily="2" charset="0"/>
            </a:endParaRPr>
          </a:p>
        </p:txBody>
      </p:sp>
      <p:sp>
        <p:nvSpPr>
          <p:cNvPr id="8" name="object 8"/>
          <p:cNvSpPr txBox="1"/>
          <p:nvPr/>
        </p:nvSpPr>
        <p:spPr>
          <a:xfrm>
            <a:off x="2673867" y="5173664"/>
            <a:ext cx="5209540" cy="4967385"/>
          </a:xfrm>
          <a:prstGeom prst="rect">
            <a:avLst/>
          </a:prstGeom>
        </p:spPr>
        <p:txBody>
          <a:bodyPr vert="horz" wrap="square" lIns="0" tIns="17145" rIns="0" bIns="0" rtlCol="0">
            <a:spAutoFit/>
          </a:bodyPr>
          <a:lstStyle/>
          <a:p>
            <a:pPr marL="298450" marR="45085" indent="-285750">
              <a:lnSpc>
                <a:spcPts val="1900"/>
              </a:lnSpc>
              <a:spcBef>
                <a:spcPts val="2085"/>
              </a:spcBef>
              <a:buSzPct val="120000"/>
              <a:buFont typeface="Arial" panose="020B0604020202020204" pitchFamily="34" charset="0"/>
              <a:buChar char="•"/>
            </a:pPr>
            <a:r>
              <a:rPr sz="1700" dirty="0">
                <a:solidFill>
                  <a:srgbClr val="FFFFFF"/>
                </a:solidFill>
                <a:latin typeface="Poppins" panose="00000500000000000000" pitchFamily="2" charset="0"/>
                <a:cs typeface="Poppins" panose="00000500000000000000" pitchFamily="2" charset="0"/>
              </a:rPr>
              <a:t>Business as usual, let's keep generating leads,</a:t>
            </a:r>
            <a:r>
              <a:rPr lang="en-US" sz="1700" dirty="0">
                <a:solidFill>
                  <a:srgbClr val="FFFFFF"/>
                </a:solidFill>
                <a:latin typeface="Poppins" panose="00000500000000000000" pitchFamily="2" charset="0"/>
                <a:cs typeface="Poppins" panose="00000500000000000000" pitchFamily="2" charset="0"/>
              </a:rPr>
              <a:t> </a:t>
            </a:r>
            <a:r>
              <a:rPr sz="1700" dirty="0">
                <a:solidFill>
                  <a:srgbClr val="FFFFFF"/>
                </a:solidFill>
                <a:latin typeface="Poppins" panose="00000500000000000000" pitchFamily="2" charset="0"/>
                <a:cs typeface="Poppins" panose="00000500000000000000" pitchFamily="2" charset="0"/>
              </a:rPr>
              <a:t>making calls, building pipeline, selling, marketing, and introducing our new services to the market.</a:t>
            </a:r>
            <a:endParaRPr sz="1700" dirty="0">
              <a:latin typeface="Poppins" panose="00000500000000000000" pitchFamily="2" charset="0"/>
              <a:cs typeface="Poppins" panose="00000500000000000000" pitchFamily="2" charset="0"/>
            </a:endParaRPr>
          </a:p>
          <a:p>
            <a:pPr marL="298450" marR="667385" indent="-285750">
              <a:lnSpc>
                <a:spcPts val="1900"/>
              </a:lnSpc>
              <a:spcBef>
                <a:spcPts val="1430"/>
              </a:spcBef>
              <a:buSzPct val="120000"/>
              <a:buFont typeface="Arial" panose="020B0604020202020204" pitchFamily="34" charset="0"/>
              <a:buChar char="•"/>
            </a:pPr>
            <a:r>
              <a:rPr sz="1700" dirty="0">
                <a:solidFill>
                  <a:srgbClr val="FFFFFF"/>
                </a:solidFill>
                <a:latin typeface="Poppins" panose="00000500000000000000" pitchFamily="2" charset="0"/>
                <a:cs typeface="Poppins" panose="00000500000000000000" pitchFamily="2" charset="0"/>
              </a:rPr>
              <a:t>Global Sales &amp; Marketing call scheduled for next week</a:t>
            </a:r>
            <a:endParaRPr sz="1700" dirty="0">
              <a:latin typeface="Poppins" panose="00000500000000000000" pitchFamily="2" charset="0"/>
              <a:cs typeface="Poppins" panose="00000500000000000000" pitchFamily="2" charset="0"/>
            </a:endParaRPr>
          </a:p>
          <a:p>
            <a:pPr marL="298450" marR="295275" indent="-285750">
              <a:lnSpc>
                <a:spcPts val="1900"/>
              </a:lnSpc>
              <a:spcBef>
                <a:spcPts val="1455"/>
              </a:spcBef>
              <a:buSzPct val="120000"/>
              <a:buFont typeface="Arial" panose="020B0604020202020204" pitchFamily="34" charset="0"/>
              <a:buChar char="•"/>
            </a:pPr>
            <a:r>
              <a:rPr sz="1700" dirty="0">
                <a:solidFill>
                  <a:srgbClr val="FFFFFF"/>
                </a:solidFill>
                <a:latin typeface="Poppins" panose="00000500000000000000" pitchFamily="2" charset="0"/>
                <a:cs typeface="Poppins" panose="00000500000000000000" pitchFamily="2" charset="0"/>
              </a:rPr>
              <a:t>Day One collateral created for sales managers including lead capture page on Acquirer</a:t>
            </a:r>
            <a:r>
              <a:rPr lang="en-US" sz="1700" dirty="0">
                <a:solidFill>
                  <a:srgbClr val="FFFFFF"/>
                </a:solidFill>
                <a:latin typeface="Poppins" panose="00000500000000000000" pitchFamily="2" charset="0"/>
                <a:cs typeface="Poppins" panose="00000500000000000000" pitchFamily="2" charset="0"/>
              </a:rPr>
              <a:t> </a:t>
            </a:r>
            <a:r>
              <a:rPr sz="1700" dirty="0">
                <a:solidFill>
                  <a:srgbClr val="FFFFFF"/>
                </a:solidFill>
                <a:latin typeface="Poppins" panose="00000500000000000000" pitchFamily="2" charset="0"/>
                <a:cs typeface="Poppins" panose="00000500000000000000" pitchFamily="2" charset="0"/>
              </a:rPr>
              <a:t>Global, sales sheet, and Outreach templates.</a:t>
            </a:r>
            <a:endParaRPr sz="1700" dirty="0">
              <a:latin typeface="Poppins" panose="00000500000000000000" pitchFamily="2" charset="0"/>
              <a:cs typeface="Poppins" panose="00000500000000000000" pitchFamily="2" charset="0"/>
            </a:endParaRPr>
          </a:p>
          <a:p>
            <a:pPr marL="298450" indent="-285750">
              <a:lnSpc>
                <a:spcPct val="100000"/>
              </a:lnSpc>
              <a:spcBef>
                <a:spcPts val="1660"/>
              </a:spcBef>
              <a:buSzPct val="120000"/>
              <a:buFont typeface="Arial" panose="020B0604020202020204" pitchFamily="34" charset="0"/>
              <a:buChar char="•"/>
            </a:pPr>
            <a:r>
              <a:rPr sz="1700" dirty="0">
                <a:solidFill>
                  <a:srgbClr val="FFFFFF"/>
                </a:solidFill>
                <a:latin typeface="Poppins" panose="00000500000000000000" pitchFamily="2" charset="0"/>
                <a:cs typeface="Poppins" panose="00000500000000000000" pitchFamily="2" charset="0"/>
              </a:rPr>
              <a:t>Pipeline reports will be available week one.</a:t>
            </a:r>
            <a:endParaRPr sz="1700" dirty="0">
              <a:latin typeface="Poppins" panose="00000500000000000000" pitchFamily="2" charset="0"/>
              <a:cs typeface="Poppins" panose="00000500000000000000" pitchFamily="2" charset="0"/>
            </a:endParaRPr>
          </a:p>
          <a:p>
            <a:pPr marL="298450" marR="5080" indent="-285750">
              <a:lnSpc>
                <a:spcPts val="1900"/>
              </a:lnSpc>
              <a:spcBef>
                <a:spcPts val="1645"/>
              </a:spcBef>
              <a:buSzPct val="120000"/>
              <a:buFont typeface="Arial" panose="020B0604020202020204" pitchFamily="34" charset="0"/>
              <a:buChar char="•"/>
            </a:pPr>
            <a:r>
              <a:rPr sz="1700" dirty="0">
                <a:solidFill>
                  <a:srgbClr val="FFFFFF"/>
                </a:solidFill>
                <a:latin typeface="Poppins" panose="00000500000000000000" pitchFamily="2" charset="0"/>
                <a:cs typeface="Poppins" panose="00000500000000000000" pitchFamily="2" charset="0"/>
              </a:rPr>
              <a:t>We have documented and evaluated sales and marketing vendors (data, tech, ops, creative, comms) and will begin planning transitions after Day One with the initial focus on moving Acquiree Group data into Acquirer's Salesforce instance.</a:t>
            </a:r>
            <a:endParaRPr sz="1700" dirty="0">
              <a:latin typeface="Poppins" panose="00000500000000000000" pitchFamily="2" charset="0"/>
              <a:cs typeface="Poppins" panose="00000500000000000000" pitchFamily="2" charset="0"/>
            </a:endParaRPr>
          </a:p>
        </p:txBody>
      </p:sp>
      <p:sp>
        <p:nvSpPr>
          <p:cNvPr id="9" name="object 9"/>
          <p:cNvSpPr txBox="1"/>
          <p:nvPr/>
        </p:nvSpPr>
        <p:spPr>
          <a:xfrm>
            <a:off x="10219787" y="2857088"/>
            <a:ext cx="6081395" cy="457834"/>
          </a:xfrm>
          <a:prstGeom prst="rect">
            <a:avLst/>
          </a:prstGeom>
        </p:spPr>
        <p:txBody>
          <a:bodyPr vert="horz" wrap="square" lIns="0" tIns="17145" rIns="0" bIns="0" rtlCol="0">
            <a:spAutoFit/>
          </a:bodyPr>
          <a:lstStyle/>
          <a:p>
            <a:pPr marL="12700">
              <a:lnSpc>
                <a:spcPct val="100000"/>
              </a:lnSpc>
              <a:spcBef>
                <a:spcPts val="135"/>
              </a:spcBef>
            </a:pPr>
            <a:r>
              <a:rPr sz="2800" b="1" dirty="0">
                <a:solidFill>
                  <a:schemeClr val="bg1"/>
                </a:solidFill>
                <a:latin typeface="Poppins" panose="00000500000000000000" pitchFamily="2" charset="0"/>
                <a:cs typeface="Poppins" panose="00000500000000000000" pitchFamily="2" charset="0"/>
              </a:rPr>
              <a:t>Clients (Internal and/or External)</a:t>
            </a:r>
            <a:endParaRPr sz="2800" dirty="0">
              <a:solidFill>
                <a:schemeClr val="bg1"/>
              </a:solidFill>
              <a:latin typeface="Poppins" panose="00000500000000000000" pitchFamily="2" charset="0"/>
              <a:cs typeface="Poppins" panose="00000500000000000000" pitchFamily="2" charset="0"/>
            </a:endParaRPr>
          </a:p>
        </p:txBody>
      </p:sp>
      <p:sp>
        <p:nvSpPr>
          <p:cNvPr id="10" name="object 10"/>
          <p:cNvSpPr txBox="1"/>
          <p:nvPr/>
        </p:nvSpPr>
        <p:spPr>
          <a:xfrm>
            <a:off x="10219787" y="6586893"/>
            <a:ext cx="7150963" cy="3642664"/>
          </a:xfrm>
          <a:prstGeom prst="rect">
            <a:avLst/>
          </a:prstGeom>
        </p:spPr>
        <p:txBody>
          <a:bodyPr vert="horz" wrap="square" lIns="0" tIns="28575" rIns="0" bIns="0" rtlCol="0">
            <a:spAutoFit/>
          </a:bodyPr>
          <a:lstStyle/>
          <a:p>
            <a:pPr marL="298450" marR="1577340" indent="-285750">
              <a:spcBef>
                <a:spcPts val="1375"/>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Highest level org structure identiﬁed and will be communicated in week one. Meaning, EVP's direct reports.</a:t>
            </a:r>
            <a:endParaRPr lang="en-US" sz="1700" dirty="0">
              <a:latin typeface="Poppins" panose="00000500000000000000" pitchFamily="2" charset="0"/>
              <a:cs typeface="Poppins" panose="00000500000000000000" pitchFamily="2" charset="0"/>
            </a:endParaRPr>
          </a:p>
          <a:p>
            <a:pPr marL="298450" indent="-285750">
              <a:spcBef>
                <a:spcPts val="1460"/>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Will take time to work on level 2 and beyond.</a:t>
            </a:r>
            <a:endParaRPr lang="en-US" sz="1700" dirty="0">
              <a:latin typeface="Poppins" panose="00000500000000000000" pitchFamily="2" charset="0"/>
              <a:cs typeface="Poppins" panose="00000500000000000000" pitchFamily="2" charset="0"/>
            </a:endParaRPr>
          </a:p>
          <a:p>
            <a:pPr marL="298450" marR="3444875" indent="-285750">
              <a:spcBef>
                <a:spcPts val="85"/>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Few changes in the ﬁrst 30 days</a:t>
            </a:r>
          </a:p>
          <a:p>
            <a:pPr marL="298450" marR="3444875" indent="-285750">
              <a:spcBef>
                <a:spcPts val="85"/>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Townhalls/Meetings</a:t>
            </a:r>
            <a:endParaRPr lang="en-US" sz="1700" dirty="0">
              <a:latin typeface="Poppins" panose="00000500000000000000" pitchFamily="2" charset="0"/>
              <a:cs typeface="Poppins" panose="00000500000000000000" pitchFamily="2" charset="0"/>
            </a:endParaRPr>
          </a:p>
          <a:p>
            <a:pPr marL="692150" marR="3198495" indent="-285750">
              <a:spcBef>
                <a:spcPts val="459"/>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Weekly leadership meetings</a:t>
            </a:r>
          </a:p>
          <a:p>
            <a:pPr marL="692150" marR="3198495" indent="-285750">
              <a:spcBef>
                <a:spcPts val="459"/>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Monthly global sales meetings</a:t>
            </a:r>
          </a:p>
          <a:p>
            <a:pPr marL="692150" marR="3198495" indent="-285750">
              <a:spcBef>
                <a:spcPts val="459"/>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Weekly pipeline meetings</a:t>
            </a:r>
          </a:p>
          <a:p>
            <a:pPr marL="692150" marR="3198495" indent="-285750">
              <a:spcBef>
                <a:spcPts val="459"/>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Monthly marketing meetings</a:t>
            </a:r>
            <a:endParaRPr lang="en-US" sz="1700" dirty="0">
              <a:latin typeface="Poppins" panose="00000500000000000000" pitchFamily="2" charset="0"/>
              <a:cs typeface="Poppins" panose="00000500000000000000" pitchFamily="2" charset="0"/>
            </a:endParaRPr>
          </a:p>
        </p:txBody>
      </p:sp>
      <p:sp>
        <p:nvSpPr>
          <p:cNvPr id="31" name="TextBox 30">
            <a:extLst>
              <a:ext uri="{FF2B5EF4-FFF2-40B4-BE49-F238E27FC236}">
                <a16:creationId xmlns:a16="http://schemas.microsoft.com/office/drawing/2014/main" id="{98B8FBF0-DF67-0360-CC5A-A8FE2E5CCC80}"/>
              </a:ext>
            </a:extLst>
          </p:cNvPr>
          <p:cNvSpPr txBox="1"/>
          <p:nvPr/>
        </p:nvSpPr>
        <p:spPr>
          <a:xfrm>
            <a:off x="2673867" y="2754814"/>
            <a:ext cx="4558783" cy="523220"/>
          </a:xfrm>
          <a:prstGeom prst="rect">
            <a:avLst/>
          </a:prstGeom>
          <a:noFill/>
        </p:spPr>
        <p:txBody>
          <a:bodyPr wrap="square">
            <a:spAutoFit/>
          </a:bodyPr>
          <a:lstStyle/>
          <a:p>
            <a:pPr marL="12700">
              <a:lnSpc>
                <a:spcPct val="100000"/>
              </a:lnSpc>
              <a:spcBef>
                <a:spcPts val="135"/>
              </a:spcBef>
            </a:pPr>
            <a:r>
              <a:rPr lang="en-US" sz="2800" b="1" dirty="0">
                <a:solidFill>
                  <a:schemeClr val="bg1"/>
                </a:solidFill>
                <a:latin typeface="Poppins" panose="00000500000000000000" pitchFamily="2" charset="0"/>
                <a:cs typeface="Poppins" panose="00000500000000000000" pitchFamily="2" charset="0"/>
              </a:rPr>
              <a:t>Dashboard Review</a:t>
            </a:r>
            <a:endParaRPr lang="en-US" sz="2800" dirty="0">
              <a:solidFill>
                <a:schemeClr val="bg1"/>
              </a:solidFill>
              <a:latin typeface="Poppins" panose="00000500000000000000" pitchFamily="2" charset="0"/>
              <a:cs typeface="Poppins" panose="00000500000000000000" pitchFamily="2" charset="0"/>
            </a:endParaRPr>
          </a:p>
        </p:txBody>
      </p:sp>
      <p:sp>
        <p:nvSpPr>
          <p:cNvPr id="33" name="TextBox 32">
            <a:extLst>
              <a:ext uri="{FF2B5EF4-FFF2-40B4-BE49-F238E27FC236}">
                <a16:creationId xmlns:a16="http://schemas.microsoft.com/office/drawing/2014/main" id="{54A395C4-AA3B-4D61-CA1F-D587C3BB6079}"/>
              </a:ext>
            </a:extLst>
          </p:cNvPr>
          <p:cNvSpPr txBox="1"/>
          <p:nvPr/>
        </p:nvSpPr>
        <p:spPr>
          <a:xfrm>
            <a:off x="2673867" y="3315610"/>
            <a:ext cx="6183528" cy="1015086"/>
          </a:xfrm>
          <a:prstGeom prst="rect">
            <a:avLst/>
          </a:prstGeom>
          <a:noFill/>
        </p:spPr>
        <p:txBody>
          <a:bodyPr wrap="square">
            <a:spAutoFit/>
          </a:bodyPr>
          <a:lstStyle/>
          <a:p>
            <a:pPr marL="298450" marR="1883410" indent="-285750">
              <a:lnSpc>
                <a:spcPct val="176600"/>
              </a:lnSpc>
              <a:spcBef>
                <a:spcPts val="434"/>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No outstanding pre-close tasks </a:t>
            </a:r>
          </a:p>
          <a:p>
            <a:pPr marL="298450" marR="1883410" indent="-285750">
              <a:lnSpc>
                <a:spcPct val="176600"/>
              </a:lnSpc>
              <a:spcBef>
                <a:spcPts val="434"/>
              </a:spcBef>
              <a:buSzPct val="120000"/>
              <a:buFont typeface="Arial" panose="020B0604020202020204" pitchFamily="34" charset="0"/>
              <a:buChar char="•"/>
            </a:pPr>
            <a:r>
              <a:rPr lang="en-US" sz="1700" dirty="0">
                <a:solidFill>
                  <a:srgbClr val="FFFFFF"/>
                </a:solidFill>
                <a:latin typeface="Poppins" panose="00000500000000000000" pitchFamily="2" charset="0"/>
                <a:cs typeface="Poppins" panose="00000500000000000000" pitchFamily="2" charset="0"/>
              </a:rPr>
              <a:t>No risks / issues related to Day 1</a:t>
            </a:r>
            <a:endParaRPr lang="en-US" sz="1700" dirty="0">
              <a:latin typeface="Poppins" panose="00000500000000000000" pitchFamily="2" charset="0"/>
              <a:cs typeface="Poppins" panose="00000500000000000000" pitchFamily="2" charset="0"/>
            </a:endParaRPr>
          </a:p>
        </p:txBody>
      </p:sp>
      <p:sp>
        <p:nvSpPr>
          <p:cNvPr id="35" name="TextBox 34">
            <a:extLst>
              <a:ext uri="{FF2B5EF4-FFF2-40B4-BE49-F238E27FC236}">
                <a16:creationId xmlns:a16="http://schemas.microsoft.com/office/drawing/2014/main" id="{84FA66C2-3902-657E-AB7D-7AE523E8E5B6}"/>
              </a:ext>
            </a:extLst>
          </p:cNvPr>
          <p:cNvSpPr txBox="1"/>
          <p:nvPr/>
        </p:nvSpPr>
        <p:spPr>
          <a:xfrm>
            <a:off x="2673867" y="4538627"/>
            <a:ext cx="5672093" cy="523220"/>
          </a:xfrm>
          <a:prstGeom prst="rect">
            <a:avLst/>
          </a:prstGeom>
          <a:noFill/>
        </p:spPr>
        <p:txBody>
          <a:bodyPr wrap="square">
            <a:spAutoFit/>
          </a:bodyPr>
          <a:lstStyle/>
          <a:p>
            <a:pPr marL="12700">
              <a:lnSpc>
                <a:spcPct val="100000"/>
              </a:lnSpc>
            </a:pPr>
            <a:r>
              <a:rPr lang="en-US" sz="2800" b="1" dirty="0">
                <a:solidFill>
                  <a:srgbClr val="FFFFFF"/>
                </a:solidFill>
                <a:latin typeface="Poppins" panose="00000500000000000000" pitchFamily="2" charset="0"/>
                <a:cs typeface="Poppins" panose="00000500000000000000" pitchFamily="2" charset="0"/>
              </a:rPr>
              <a:t>Business Processes for Day 1</a:t>
            </a:r>
            <a:endParaRPr lang="en-US" sz="2800" dirty="0">
              <a:latin typeface="Poppins" panose="00000500000000000000" pitchFamily="2" charset="0"/>
              <a:cs typeface="Poppins" panose="00000500000000000000" pitchFamily="2" charset="0"/>
            </a:endParaRPr>
          </a:p>
        </p:txBody>
      </p:sp>
      <p:sp>
        <p:nvSpPr>
          <p:cNvPr id="37" name="TextBox 36">
            <a:extLst>
              <a:ext uri="{FF2B5EF4-FFF2-40B4-BE49-F238E27FC236}">
                <a16:creationId xmlns:a16="http://schemas.microsoft.com/office/drawing/2014/main" id="{F44718B6-9992-386D-8B38-542640B104C2}"/>
              </a:ext>
            </a:extLst>
          </p:cNvPr>
          <p:cNvSpPr txBox="1"/>
          <p:nvPr/>
        </p:nvSpPr>
        <p:spPr>
          <a:xfrm>
            <a:off x="10219787" y="3457166"/>
            <a:ext cx="7452263" cy="2149306"/>
          </a:xfrm>
          <a:prstGeom prst="rect">
            <a:avLst/>
          </a:prstGeom>
          <a:noFill/>
        </p:spPr>
        <p:txBody>
          <a:bodyPr wrap="square">
            <a:spAutoFit/>
          </a:bodyPr>
          <a:lstStyle/>
          <a:p>
            <a:pPr marL="298450" marR="170815" indent="-285750">
              <a:lnSpc>
                <a:spcPts val="1900"/>
              </a:lnSpc>
              <a:spcBef>
                <a:spcPts val="225"/>
              </a:spcBef>
              <a:buSzPct val="120000"/>
              <a:buFont typeface="Arial" panose="020B0604020202020204" pitchFamily="34" charset="0"/>
              <a:buChar char="•"/>
            </a:pPr>
            <a:r>
              <a:rPr lang="en-US" sz="1700" dirty="0">
                <a:solidFill>
                  <a:schemeClr val="bg1"/>
                </a:solidFill>
                <a:latin typeface="Poppins" panose="00000500000000000000" pitchFamily="2" charset="0"/>
                <a:cs typeface="Poppins" panose="00000500000000000000" pitchFamily="2" charset="0"/>
              </a:rPr>
              <a:t>Enterprise-wide client, prospects, and partner communications are captured in Communications Playbook.</a:t>
            </a:r>
          </a:p>
          <a:p>
            <a:pPr marL="298450" marR="5080" indent="-285750">
              <a:lnSpc>
                <a:spcPts val="1900"/>
              </a:lnSpc>
              <a:spcBef>
                <a:spcPts val="1445"/>
              </a:spcBef>
              <a:buSzPct val="120000"/>
              <a:buFont typeface="Arial" panose="020B0604020202020204" pitchFamily="34" charset="0"/>
              <a:buChar char="•"/>
            </a:pPr>
            <a:r>
              <a:rPr lang="en-US" sz="1700" dirty="0">
                <a:solidFill>
                  <a:schemeClr val="bg1"/>
                </a:solidFill>
                <a:latin typeface="Poppins" panose="00000500000000000000" pitchFamily="2" charset="0"/>
                <a:cs typeface="Poppins" panose="00000500000000000000" pitchFamily="2" charset="0"/>
              </a:rPr>
              <a:t>List of Acquiree Group clients segmented by their three tiers and matched to Acquirer's client and prospect database available to Chief Sales &amp; Marketing Ofﬁcer on Day One as well as Acquiree Group entities by service line.</a:t>
            </a:r>
          </a:p>
          <a:p>
            <a:pPr marL="298450" indent="-285750">
              <a:lnSpc>
                <a:spcPct val="100000"/>
              </a:lnSpc>
              <a:spcBef>
                <a:spcPts val="1235"/>
              </a:spcBef>
              <a:buSzPct val="120000"/>
              <a:buFont typeface="Arial" panose="020B0604020202020204" pitchFamily="34" charset="0"/>
              <a:buChar char="•"/>
            </a:pPr>
            <a:r>
              <a:rPr lang="en-US" sz="1700" dirty="0">
                <a:solidFill>
                  <a:schemeClr val="bg1"/>
                </a:solidFill>
                <a:latin typeface="Poppins" panose="00000500000000000000" pitchFamily="2" charset="0"/>
                <a:cs typeface="Poppins" panose="00000500000000000000" pitchFamily="2" charset="0"/>
              </a:rPr>
              <a:t>War room contacts established</a:t>
            </a:r>
          </a:p>
        </p:txBody>
      </p:sp>
      <p:sp>
        <p:nvSpPr>
          <p:cNvPr id="39" name="TextBox 38">
            <a:extLst>
              <a:ext uri="{FF2B5EF4-FFF2-40B4-BE49-F238E27FC236}">
                <a16:creationId xmlns:a16="http://schemas.microsoft.com/office/drawing/2014/main" id="{8A21097C-0D74-1D08-FF3C-FF766AE4A338}"/>
              </a:ext>
            </a:extLst>
          </p:cNvPr>
          <p:cNvSpPr txBox="1"/>
          <p:nvPr/>
        </p:nvSpPr>
        <p:spPr>
          <a:xfrm>
            <a:off x="10219787" y="5979518"/>
            <a:ext cx="5547263" cy="523220"/>
          </a:xfrm>
          <a:prstGeom prst="rect">
            <a:avLst/>
          </a:prstGeom>
          <a:noFill/>
        </p:spPr>
        <p:txBody>
          <a:bodyPr wrap="square">
            <a:spAutoFit/>
          </a:bodyPr>
          <a:lstStyle/>
          <a:p>
            <a:pPr marL="12700">
              <a:lnSpc>
                <a:spcPct val="100000"/>
              </a:lnSpc>
            </a:pPr>
            <a:r>
              <a:rPr lang="en-US" sz="2800" b="1" dirty="0">
                <a:solidFill>
                  <a:schemeClr val="bg1"/>
                </a:solidFill>
                <a:latin typeface="Poppins" panose="00000500000000000000" pitchFamily="2" charset="0"/>
                <a:cs typeface="Poppins" panose="00000500000000000000" pitchFamily="2" charset="0"/>
              </a:rPr>
              <a:t>Functional Alignment</a:t>
            </a:r>
            <a:endParaRPr lang="en-US" sz="2800" dirty="0">
              <a:solidFill>
                <a:schemeClr val="bg1"/>
              </a:solidFill>
              <a:latin typeface="Poppins" panose="00000500000000000000" pitchFamily="2" charset="0"/>
              <a:cs typeface="Poppins" panose="00000500000000000000" pitchFamily="2" charset="0"/>
            </a:endParaRPr>
          </a:p>
        </p:txBody>
      </p:sp>
      <p:sp>
        <p:nvSpPr>
          <p:cNvPr id="11" name="Slide Number Placeholder 10">
            <a:extLst>
              <a:ext uri="{FF2B5EF4-FFF2-40B4-BE49-F238E27FC236}">
                <a16:creationId xmlns:a16="http://schemas.microsoft.com/office/drawing/2014/main" id="{2859CB71-5356-256C-623B-42790F67DD7A}"/>
              </a:ext>
            </a:extLst>
          </p:cNvPr>
          <p:cNvSpPr>
            <a:spLocks noGrp="1"/>
          </p:cNvSpPr>
          <p:nvPr>
            <p:ph type="sldNum" sz="quarter" idx="7"/>
          </p:nvPr>
        </p:nvSpPr>
        <p:spPr/>
        <p:txBody>
          <a:bodyPr/>
          <a:lstStyle/>
          <a:p>
            <a:fld id="{B6F15528-21DE-4FAA-801E-634DDDAF4B2B}" type="slidenum">
              <a:rPr lang="en-US" smtClean="0">
                <a:solidFill>
                  <a:schemeClr val="bg1"/>
                </a:solidFill>
              </a:rPr>
              <a:t>4</a:t>
            </a:fld>
            <a:endParaRPr lang="en-US" dirty="0">
              <a:solidFill>
                <a:schemeClr val="bg1"/>
              </a:solidFill>
            </a:endParaRPr>
          </a:p>
        </p:txBody>
      </p:sp>
      <p:sp>
        <p:nvSpPr>
          <p:cNvPr id="12" name="Holder 5">
            <a:extLst>
              <a:ext uri="{FF2B5EF4-FFF2-40B4-BE49-F238E27FC236}">
                <a16:creationId xmlns:a16="http://schemas.microsoft.com/office/drawing/2014/main" id="{71F07C77-01A0-497D-2189-37A3043C4474}"/>
              </a:ext>
            </a:extLst>
          </p:cNvPr>
          <p:cNvSpPr txBox="1">
            <a:spLocks/>
          </p:cNvSpPr>
          <p:nvPr/>
        </p:nvSpPr>
        <p:spPr>
          <a:xfrm>
            <a:off x="1644333" y="1065160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Poppins" pitchFamily="2" charset="77"/>
                <a:ea typeface="Tahoma" panose="020B0604030504040204" pitchFamily="34" charset="0"/>
                <a:cs typeface="Poppins" pitchFamily="2" charset="77"/>
              </a:rPr>
              <a:t>© 100-Day Advisors    MandAPlaybook.com</a:t>
            </a:r>
            <a:endParaRPr lang="en-US" sz="1200" dirty="0">
              <a:solidFill>
                <a:schemeClr val="tx1"/>
              </a:solidFill>
              <a:effectLst/>
              <a:latin typeface="Poppins" pitchFamily="2" charset="77"/>
              <a:ea typeface="Tahoma" panose="020B0604030504040204" pitchFamily="34" charset="0"/>
              <a:cs typeface="Poppins" pitchFamily="2" charset="77"/>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9149797" y="2372992"/>
            <a:ext cx="50800" cy="52705"/>
          </a:xfrm>
          <a:custGeom>
            <a:avLst/>
            <a:gdLst/>
            <a:ahLst/>
            <a:cxnLst/>
            <a:rect l="l" t="t" r="r" b="b"/>
            <a:pathLst>
              <a:path w="50800" h="52705">
                <a:moveTo>
                  <a:pt x="25291" y="0"/>
                </a:moveTo>
                <a:lnTo>
                  <a:pt x="6330" y="8180"/>
                </a:lnTo>
                <a:lnTo>
                  <a:pt x="0" y="26177"/>
                </a:lnTo>
                <a:lnTo>
                  <a:pt x="6315" y="44174"/>
                </a:lnTo>
                <a:lnTo>
                  <a:pt x="25291" y="52354"/>
                </a:lnTo>
                <a:lnTo>
                  <a:pt x="44247" y="44174"/>
                </a:lnTo>
                <a:lnTo>
                  <a:pt x="50578" y="26177"/>
                </a:lnTo>
                <a:lnTo>
                  <a:pt x="44265" y="8180"/>
                </a:lnTo>
                <a:lnTo>
                  <a:pt x="25291" y="0"/>
                </a:lnTo>
                <a:close/>
              </a:path>
            </a:pathLst>
          </a:custGeom>
          <a:solidFill>
            <a:srgbClr val="FBBE01"/>
          </a:solidFill>
        </p:spPr>
        <p:txBody>
          <a:bodyPr wrap="square" lIns="0" tIns="0" rIns="0" bIns="0" rtlCol="0"/>
          <a:lstStyle/>
          <a:p>
            <a:endParaRPr/>
          </a:p>
        </p:txBody>
      </p:sp>
      <p:sp>
        <p:nvSpPr>
          <p:cNvPr id="3" name="object 3"/>
          <p:cNvSpPr/>
          <p:nvPr/>
        </p:nvSpPr>
        <p:spPr>
          <a:xfrm>
            <a:off x="1532749" y="0"/>
            <a:ext cx="17038955" cy="11308715"/>
          </a:xfrm>
          <a:custGeom>
            <a:avLst/>
            <a:gdLst/>
            <a:ahLst/>
            <a:cxnLst/>
            <a:rect l="l" t="t" r="r" b="b"/>
            <a:pathLst>
              <a:path w="17038955" h="11308715">
                <a:moveTo>
                  <a:pt x="17038612" y="0"/>
                </a:moveTo>
                <a:lnTo>
                  <a:pt x="0" y="0"/>
                </a:lnTo>
                <a:lnTo>
                  <a:pt x="0" y="11308556"/>
                </a:lnTo>
                <a:lnTo>
                  <a:pt x="17038612" y="11308556"/>
                </a:lnTo>
                <a:lnTo>
                  <a:pt x="17038612" y="0"/>
                </a:lnTo>
                <a:close/>
              </a:path>
            </a:pathLst>
          </a:custGeom>
          <a:solidFill>
            <a:srgbClr val="3F4042"/>
          </a:solidFill>
        </p:spPr>
        <p:txBody>
          <a:bodyPr wrap="square" lIns="0" tIns="0" rIns="0" bIns="0" rtlCol="0"/>
          <a:lstStyle/>
          <a:p>
            <a:endParaRPr/>
          </a:p>
        </p:txBody>
      </p:sp>
      <p:sp>
        <p:nvSpPr>
          <p:cNvPr id="4" name="object 4"/>
          <p:cNvSpPr txBox="1">
            <a:spLocks noGrp="1"/>
          </p:cNvSpPr>
          <p:nvPr>
            <p:ph type="title"/>
          </p:nvPr>
        </p:nvSpPr>
        <p:spPr>
          <a:xfrm>
            <a:off x="10690549" y="854075"/>
            <a:ext cx="4727345" cy="448200"/>
          </a:xfrm>
          <a:prstGeom prst="rect">
            <a:avLst/>
          </a:prstGeom>
        </p:spPr>
        <p:txBody>
          <a:bodyPr vert="horz" wrap="square" lIns="0" tIns="17145" rIns="0" bIns="0" rtlCol="0">
            <a:spAutoFit/>
          </a:bodyPr>
          <a:lstStyle/>
          <a:p>
            <a:pPr marL="12700">
              <a:lnSpc>
                <a:spcPct val="100000"/>
              </a:lnSpc>
              <a:spcBef>
                <a:spcPts val="135"/>
              </a:spcBef>
            </a:pPr>
            <a:r>
              <a:rPr sz="2800" b="1" dirty="0">
                <a:latin typeface="Poppins" panose="00000500000000000000" pitchFamily="2" charset="0"/>
                <a:cs typeface="Poppins" panose="00000500000000000000" pitchFamily="2" charset="0"/>
              </a:rPr>
              <a:t>Dashboard Review</a:t>
            </a:r>
            <a:endParaRPr sz="2800" dirty="0">
              <a:latin typeface="Poppins" panose="00000500000000000000" pitchFamily="2" charset="0"/>
              <a:cs typeface="Poppins" panose="00000500000000000000" pitchFamily="2" charset="0"/>
            </a:endParaRPr>
          </a:p>
        </p:txBody>
      </p:sp>
      <p:sp>
        <p:nvSpPr>
          <p:cNvPr id="5" name="object 5"/>
          <p:cNvSpPr txBox="1"/>
          <p:nvPr/>
        </p:nvSpPr>
        <p:spPr>
          <a:xfrm>
            <a:off x="10473900" y="8411687"/>
            <a:ext cx="6403754" cy="2230995"/>
          </a:xfrm>
          <a:prstGeom prst="rect">
            <a:avLst/>
          </a:prstGeom>
        </p:spPr>
        <p:txBody>
          <a:bodyPr vert="horz" wrap="square" lIns="0" tIns="17145" rIns="0" bIns="0" rtlCol="0">
            <a:spAutoFit/>
          </a:bodyPr>
          <a:lstStyle/>
          <a:p>
            <a:pPr marL="298450" marR="1543050" indent="-285750">
              <a:lnSpc>
                <a:spcPct val="140300"/>
              </a:lnSpc>
              <a:spcBef>
                <a:spcPts val="1155"/>
              </a:spcBef>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“All Hands” meetings will be scheduled:</a:t>
            </a:r>
            <a:endParaRPr lang="en-US" sz="1650" dirty="0">
              <a:solidFill>
                <a:srgbClr val="FFFFFF"/>
              </a:solidFill>
              <a:latin typeface="Poppins" panose="00000500000000000000" pitchFamily="2" charset="0"/>
              <a:cs typeface="Poppins" panose="00000500000000000000" pitchFamily="2" charset="0"/>
            </a:endParaRPr>
          </a:p>
          <a:p>
            <a:pPr marL="298450" marR="1543050" indent="-285750">
              <a:lnSpc>
                <a:spcPct val="140300"/>
              </a:lnSpc>
              <a:spcBef>
                <a:spcPts val="1155"/>
              </a:spcBef>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Finance Leader Meeting</a:t>
            </a:r>
            <a:r>
              <a:rPr lang="en-US" sz="1650" dirty="0">
                <a:solidFill>
                  <a:srgbClr val="FFFFFF"/>
                </a:solidFill>
                <a:latin typeface="Poppins" panose="00000500000000000000" pitchFamily="2" charset="0"/>
                <a:cs typeface="Poppins" panose="00000500000000000000" pitchFamily="2" charset="0"/>
              </a:rPr>
              <a:t> </a:t>
            </a:r>
            <a:r>
              <a:rPr sz="1650" dirty="0">
                <a:solidFill>
                  <a:srgbClr val="FFFFFF"/>
                </a:solidFill>
                <a:latin typeface="Poppins" panose="00000500000000000000" pitchFamily="2" charset="0"/>
                <a:cs typeface="Poppins" panose="00000500000000000000" pitchFamily="2" charset="0"/>
              </a:rPr>
              <a:t>- Date TBD</a:t>
            </a:r>
            <a:endParaRPr lang="en-US" sz="1650" dirty="0">
              <a:solidFill>
                <a:srgbClr val="FFFFFF"/>
              </a:solidFill>
              <a:latin typeface="Poppins" panose="00000500000000000000" pitchFamily="2" charset="0"/>
              <a:cs typeface="Poppins" panose="00000500000000000000" pitchFamily="2" charset="0"/>
            </a:endParaRPr>
          </a:p>
          <a:p>
            <a:pPr marL="298450" marR="1543050" indent="-285750">
              <a:lnSpc>
                <a:spcPct val="140300"/>
              </a:lnSpc>
              <a:spcBef>
                <a:spcPts val="1155"/>
              </a:spcBef>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Finance All Meeting – Date TBD</a:t>
            </a:r>
            <a:endParaRPr lang="en-US" sz="1650" dirty="0">
              <a:latin typeface="Poppins" panose="00000500000000000000" pitchFamily="2" charset="0"/>
              <a:cs typeface="Poppins" panose="00000500000000000000" pitchFamily="2" charset="0"/>
            </a:endParaRPr>
          </a:p>
          <a:p>
            <a:pPr marL="298450" marR="1543050" indent="-285750">
              <a:lnSpc>
                <a:spcPct val="140300"/>
              </a:lnSpc>
              <a:spcBef>
                <a:spcPts val="1155"/>
              </a:spcBef>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Leaders will also be traveling across the geographical regions for Meet &amp; Greets.</a:t>
            </a:r>
            <a:endParaRPr sz="1650" dirty="0">
              <a:latin typeface="Poppins" panose="00000500000000000000" pitchFamily="2" charset="0"/>
              <a:cs typeface="Poppins" panose="00000500000000000000" pitchFamily="2" charset="0"/>
            </a:endParaRPr>
          </a:p>
        </p:txBody>
      </p:sp>
      <p:sp>
        <p:nvSpPr>
          <p:cNvPr id="6" name="object 6"/>
          <p:cNvSpPr txBox="1"/>
          <p:nvPr/>
        </p:nvSpPr>
        <p:spPr>
          <a:xfrm>
            <a:off x="10473900" y="5162582"/>
            <a:ext cx="6081395" cy="2697533"/>
          </a:xfrm>
          <a:prstGeom prst="rect">
            <a:avLst/>
          </a:prstGeom>
        </p:spPr>
        <p:txBody>
          <a:bodyPr vert="horz" wrap="square" lIns="0" tIns="17145" rIns="0" bIns="0" rtlCol="0">
            <a:spAutoFit/>
          </a:bodyPr>
          <a:lstStyle/>
          <a:p>
            <a:pPr marL="298450" indent="-285750">
              <a:lnSpc>
                <a:spcPts val="1939"/>
              </a:lnSpc>
              <a:spcBef>
                <a:spcPts val="1950"/>
              </a:spcBef>
              <a:buSzPct val="120000"/>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Finance will be publishing weekly content on</a:t>
            </a:r>
            <a:r>
              <a:rPr lang="en-US" sz="1650" dirty="0">
                <a:latin typeface="Poppins" panose="00000500000000000000" pitchFamily="2" charset="0"/>
                <a:cs typeface="Poppins" panose="00000500000000000000" pitchFamily="2" charset="0"/>
              </a:rPr>
              <a:t> </a:t>
            </a:r>
            <a:r>
              <a:rPr sz="1650" dirty="0">
                <a:solidFill>
                  <a:srgbClr val="FFFFFF"/>
                </a:solidFill>
                <a:latin typeface="Poppins" panose="00000500000000000000" pitchFamily="2" charset="0"/>
                <a:cs typeface="Poppins" panose="00000500000000000000" pitchFamily="2" charset="0"/>
              </a:rPr>
              <a:t>integration</a:t>
            </a:r>
            <a:endParaRPr sz="1650" dirty="0">
              <a:latin typeface="Poppins" panose="00000500000000000000" pitchFamily="2" charset="0"/>
              <a:cs typeface="Poppins" panose="00000500000000000000" pitchFamily="2" charset="0"/>
            </a:endParaRPr>
          </a:p>
          <a:p>
            <a:pPr marL="298450" marR="972185" indent="-285750">
              <a:lnSpc>
                <a:spcPts val="1900"/>
              </a:lnSpc>
              <a:spcBef>
                <a:spcPts val="1920"/>
              </a:spcBef>
              <a:buSzPct val="120000"/>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Possible topics: Culture examples, discussing the future of Finance, changes/enhancements, etc. .</a:t>
            </a:r>
            <a:endParaRPr sz="1650" dirty="0">
              <a:latin typeface="Poppins" panose="00000500000000000000" pitchFamily="2" charset="0"/>
              <a:cs typeface="Poppins" panose="00000500000000000000" pitchFamily="2" charset="0"/>
            </a:endParaRPr>
          </a:p>
          <a:p>
            <a:pPr marL="298450" marR="254635" indent="-285750">
              <a:lnSpc>
                <a:spcPts val="1900"/>
              </a:lnSpc>
              <a:spcBef>
                <a:spcPts val="1885"/>
              </a:spcBef>
              <a:buSzPct val="120000"/>
              <a:buFont typeface="Arial" panose="020B0604020202020204" pitchFamily="34" charset="0"/>
              <a:buChar char="•"/>
            </a:pPr>
            <a:r>
              <a:rPr sz="1650" dirty="0">
                <a:solidFill>
                  <a:srgbClr val="FFFFFF"/>
                </a:solidFill>
                <a:latin typeface="Poppins" panose="00000500000000000000" pitchFamily="2" charset="0"/>
                <a:cs typeface="Poppins" panose="00000500000000000000" pitchFamily="2" charset="0"/>
              </a:rPr>
              <a:t>Centralized “war room” has been reserved for Day 1.</a:t>
            </a:r>
            <a:r>
              <a:rPr lang="en-US" sz="1650" dirty="0">
                <a:solidFill>
                  <a:srgbClr val="FFFFFF"/>
                </a:solidFill>
                <a:latin typeface="Poppins" panose="00000500000000000000" pitchFamily="2" charset="0"/>
                <a:cs typeface="Poppins" panose="00000500000000000000" pitchFamily="2" charset="0"/>
              </a:rPr>
              <a:t> </a:t>
            </a:r>
            <a:r>
              <a:rPr sz="1650" dirty="0">
                <a:solidFill>
                  <a:srgbClr val="FFFFFF"/>
                </a:solidFill>
                <a:latin typeface="Poppins" panose="00000500000000000000" pitchFamily="2" charset="0"/>
                <a:cs typeface="Poppins" panose="00000500000000000000" pitchFamily="2" charset="0"/>
              </a:rPr>
              <a:t>Finance contacts and war room support resources</a:t>
            </a:r>
            <a:r>
              <a:rPr lang="en-US" sz="1650" dirty="0">
                <a:solidFill>
                  <a:srgbClr val="FFFFFF"/>
                </a:solidFill>
                <a:latin typeface="Poppins" panose="00000500000000000000" pitchFamily="2" charset="0"/>
                <a:cs typeface="Poppins" panose="00000500000000000000" pitchFamily="2" charset="0"/>
              </a:rPr>
              <a:t> </a:t>
            </a:r>
            <a:r>
              <a:rPr sz="1650" dirty="0">
                <a:solidFill>
                  <a:srgbClr val="FFFFFF"/>
                </a:solidFill>
                <a:latin typeface="Poppins" panose="00000500000000000000" pitchFamily="2" charset="0"/>
                <a:cs typeface="Poppins" panose="00000500000000000000" pitchFamily="2" charset="0"/>
              </a:rPr>
              <a:t>identiﬁed to assist in reconciling any P1 / P2 escalations.</a:t>
            </a:r>
            <a:endParaRPr sz="1650" dirty="0">
              <a:latin typeface="Poppins" panose="00000500000000000000" pitchFamily="2" charset="0"/>
              <a:cs typeface="Poppins" panose="00000500000000000000" pitchFamily="2" charset="0"/>
            </a:endParaRPr>
          </a:p>
        </p:txBody>
      </p:sp>
      <p:sp>
        <p:nvSpPr>
          <p:cNvPr id="7" name="object 7"/>
          <p:cNvSpPr txBox="1"/>
          <p:nvPr/>
        </p:nvSpPr>
        <p:spPr>
          <a:xfrm>
            <a:off x="10473900" y="3087521"/>
            <a:ext cx="5160645" cy="1220847"/>
          </a:xfrm>
          <a:prstGeom prst="rect">
            <a:avLst/>
          </a:prstGeom>
        </p:spPr>
        <p:txBody>
          <a:bodyPr vert="horz" wrap="square" lIns="0" tIns="12700" rIns="0" bIns="0" rtlCol="0">
            <a:spAutoFit/>
          </a:bodyPr>
          <a:lstStyle/>
          <a:p>
            <a:pPr marL="298450" marR="227965" indent="-285750">
              <a:lnSpc>
                <a:spcPts val="1900"/>
              </a:lnSpc>
              <a:spcBef>
                <a:spcPts val="2085"/>
              </a:spcBef>
              <a:buSzPct val="120000"/>
              <a:buFont typeface="Arial" panose="020B0604020202020204" pitchFamily="34" charset="0"/>
              <a:buChar char="•"/>
            </a:pPr>
            <a:r>
              <a:rPr sz="1650" dirty="0">
                <a:solidFill>
                  <a:schemeClr val="bg1"/>
                </a:solidFill>
                <a:latin typeface="Poppins" panose="00000500000000000000" pitchFamily="2" charset="0"/>
                <a:cs typeface="Poppins" panose="00000500000000000000" pitchFamily="2" charset="0"/>
              </a:rPr>
              <a:t>Operational Governance Guidelines have been revised and will be in place by Day 1</a:t>
            </a:r>
          </a:p>
          <a:p>
            <a:pPr marL="298450" marR="66675" indent="-285750">
              <a:lnSpc>
                <a:spcPts val="1900"/>
              </a:lnSpc>
              <a:spcBef>
                <a:spcPts val="1750"/>
              </a:spcBef>
              <a:buSzPct val="120000"/>
              <a:buFont typeface="Arial" panose="020B0604020202020204" pitchFamily="34" charset="0"/>
              <a:buChar char="•"/>
            </a:pPr>
            <a:r>
              <a:rPr sz="1650" dirty="0">
                <a:solidFill>
                  <a:schemeClr val="bg1"/>
                </a:solidFill>
                <a:latin typeface="Poppins" panose="00000500000000000000" pitchFamily="2" charset="0"/>
                <a:cs typeface="Poppins" panose="00000500000000000000" pitchFamily="2" charset="0"/>
              </a:rPr>
              <a:t>Finance OGG deliverables have been completed and OGG transitioned to Legal.</a:t>
            </a:r>
          </a:p>
        </p:txBody>
      </p:sp>
      <p:sp>
        <p:nvSpPr>
          <p:cNvPr id="8" name="object 8"/>
          <p:cNvSpPr/>
          <p:nvPr/>
        </p:nvSpPr>
        <p:spPr>
          <a:xfrm>
            <a:off x="0" y="5"/>
            <a:ext cx="20104100" cy="9775825"/>
          </a:xfrm>
          <a:custGeom>
            <a:avLst/>
            <a:gdLst/>
            <a:ahLst/>
            <a:cxnLst/>
            <a:rect l="l" t="t" r="r" b="b"/>
            <a:pathLst>
              <a:path w="20104100" h="9775825">
                <a:moveTo>
                  <a:pt x="8588261" y="1532737"/>
                </a:moveTo>
                <a:lnTo>
                  <a:pt x="0" y="1532737"/>
                </a:lnTo>
                <a:lnTo>
                  <a:pt x="0" y="9775812"/>
                </a:lnTo>
                <a:lnTo>
                  <a:pt x="8588261" y="9775812"/>
                </a:lnTo>
                <a:lnTo>
                  <a:pt x="8588261" y="1532737"/>
                </a:lnTo>
                <a:close/>
              </a:path>
              <a:path w="20104100" h="9775825">
                <a:moveTo>
                  <a:pt x="20104100" y="0"/>
                </a:moveTo>
                <a:lnTo>
                  <a:pt x="18571350" y="0"/>
                </a:lnTo>
                <a:lnTo>
                  <a:pt x="18572112" y="48653"/>
                </a:lnTo>
                <a:lnTo>
                  <a:pt x="18574360" y="96926"/>
                </a:lnTo>
                <a:lnTo>
                  <a:pt x="18578106" y="144805"/>
                </a:lnTo>
                <a:lnTo>
                  <a:pt x="18583288" y="192265"/>
                </a:lnTo>
                <a:lnTo>
                  <a:pt x="18589917" y="239268"/>
                </a:lnTo>
                <a:lnTo>
                  <a:pt x="18597944" y="285813"/>
                </a:lnTo>
                <a:lnTo>
                  <a:pt x="18607367" y="331863"/>
                </a:lnTo>
                <a:lnTo>
                  <a:pt x="18618162" y="377393"/>
                </a:lnTo>
                <a:lnTo>
                  <a:pt x="18630291" y="422402"/>
                </a:lnTo>
                <a:lnTo>
                  <a:pt x="18643740" y="466852"/>
                </a:lnTo>
                <a:lnTo>
                  <a:pt x="18658497" y="510705"/>
                </a:lnTo>
                <a:lnTo>
                  <a:pt x="18674525" y="553974"/>
                </a:lnTo>
                <a:lnTo>
                  <a:pt x="18691797" y="596607"/>
                </a:lnTo>
                <a:lnTo>
                  <a:pt x="18710313" y="638594"/>
                </a:lnTo>
                <a:lnTo>
                  <a:pt x="18730024" y="679919"/>
                </a:lnTo>
                <a:lnTo>
                  <a:pt x="18750928" y="720547"/>
                </a:lnTo>
                <a:lnTo>
                  <a:pt x="18773001" y="760463"/>
                </a:lnTo>
                <a:lnTo>
                  <a:pt x="18796216" y="799630"/>
                </a:lnTo>
                <a:lnTo>
                  <a:pt x="18820537" y="838047"/>
                </a:lnTo>
                <a:lnTo>
                  <a:pt x="18845962" y="875690"/>
                </a:lnTo>
                <a:lnTo>
                  <a:pt x="18872467" y="912520"/>
                </a:lnTo>
                <a:lnTo>
                  <a:pt x="18900013" y="948512"/>
                </a:lnTo>
                <a:lnTo>
                  <a:pt x="18928588" y="983665"/>
                </a:lnTo>
                <a:lnTo>
                  <a:pt x="18958179" y="1017955"/>
                </a:lnTo>
                <a:lnTo>
                  <a:pt x="18988748" y="1051344"/>
                </a:lnTo>
                <a:lnTo>
                  <a:pt x="19020282" y="1083805"/>
                </a:lnTo>
                <a:lnTo>
                  <a:pt x="19052744" y="1115339"/>
                </a:lnTo>
                <a:lnTo>
                  <a:pt x="19086132" y="1145908"/>
                </a:lnTo>
                <a:lnTo>
                  <a:pt x="19120422" y="1175499"/>
                </a:lnTo>
                <a:lnTo>
                  <a:pt x="19155576" y="1204074"/>
                </a:lnTo>
                <a:lnTo>
                  <a:pt x="19191567" y="1231620"/>
                </a:lnTo>
                <a:lnTo>
                  <a:pt x="19228397" y="1258125"/>
                </a:lnTo>
                <a:lnTo>
                  <a:pt x="19266040" y="1283550"/>
                </a:lnTo>
                <a:lnTo>
                  <a:pt x="19304445" y="1307871"/>
                </a:lnTo>
                <a:lnTo>
                  <a:pt x="19343624" y="1331087"/>
                </a:lnTo>
                <a:lnTo>
                  <a:pt x="19383541" y="1353159"/>
                </a:lnTo>
                <a:lnTo>
                  <a:pt x="19424168" y="1374063"/>
                </a:lnTo>
                <a:lnTo>
                  <a:pt x="19465481" y="1393774"/>
                </a:lnTo>
                <a:lnTo>
                  <a:pt x="19507480" y="1412290"/>
                </a:lnTo>
                <a:lnTo>
                  <a:pt x="19550114" y="1429562"/>
                </a:lnTo>
                <a:lnTo>
                  <a:pt x="19593370" y="1445590"/>
                </a:lnTo>
                <a:lnTo>
                  <a:pt x="19637236" y="1460347"/>
                </a:lnTo>
                <a:lnTo>
                  <a:pt x="19681686" y="1473796"/>
                </a:lnTo>
                <a:lnTo>
                  <a:pt x="19726682" y="1485925"/>
                </a:lnTo>
                <a:lnTo>
                  <a:pt x="19772224" y="1496720"/>
                </a:lnTo>
                <a:lnTo>
                  <a:pt x="19818274" y="1506131"/>
                </a:lnTo>
                <a:lnTo>
                  <a:pt x="19864820" y="1514170"/>
                </a:lnTo>
                <a:lnTo>
                  <a:pt x="19911822" y="1520799"/>
                </a:lnTo>
                <a:lnTo>
                  <a:pt x="19959282" y="1525981"/>
                </a:lnTo>
                <a:lnTo>
                  <a:pt x="20007161" y="1529727"/>
                </a:lnTo>
                <a:lnTo>
                  <a:pt x="20055434" y="1531975"/>
                </a:lnTo>
                <a:lnTo>
                  <a:pt x="20104088" y="1532737"/>
                </a:lnTo>
                <a:lnTo>
                  <a:pt x="20104100" y="0"/>
                </a:lnTo>
                <a:close/>
              </a:path>
            </a:pathLst>
          </a:custGeom>
          <a:solidFill>
            <a:srgbClr val="007AC3"/>
          </a:solidFill>
        </p:spPr>
        <p:txBody>
          <a:bodyPr wrap="square" lIns="0" tIns="0" rIns="0" bIns="0" rtlCol="0"/>
          <a:lstStyle/>
          <a:p>
            <a:endParaRPr/>
          </a:p>
        </p:txBody>
      </p:sp>
      <p:sp>
        <p:nvSpPr>
          <p:cNvPr id="9" name="object 9"/>
          <p:cNvSpPr txBox="1"/>
          <p:nvPr/>
        </p:nvSpPr>
        <p:spPr>
          <a:xfrm>
            <a:off x="3359292" y="4952718"/>
            <a:ext cx="4482957" cy="1166986"/>
          </a:xfrm>
          <a:prstGeom prst="rect">
            <a:avLst/>
          </a:prstGeom>
        </p:spPr>
        <p:txBody>
          <a:bodyPr vert="horz" wrap="square" lIns="0" tIns="12700" rIns="0" bIns="0" rtlCol="0">
            <a:spAutoFit/>
          </a:bodyPr>
          <a:lstStyle/>
          <a:p>
            <a:pPr marL="12700">
              <a:lnSpc>
                <a:spcPct val="100000"/>
              </a:lnSpc>
              <a:spcBef>
                <a:spcPts val="100"/>
              </a:spcBef>
            </a:pPr>
            <a:r>
              <a:rPr sz="7500" dirty="0">
                <a:solidFill>
                  <a:schemeClr val="bg1"/>
                </a:solidFill>
                <a:latin typeface="Poppins" panose="00000500000000000000" pitchFamily="2" charset="0"/>
                <a:cs typeface="Poppins" panose="00000500000000000000" pitchFamily="2" charset="0"/>
              </a:rPr>
              <a:t>Finance</a:t>
            </a:r>
          </a:p>
        </p:txBody>
      </p:sp>
      <p:sp>
        <p:nvSpPr>
          <p:cNvPr id="11" name="object 11"/>
          <p:cNvSpPr/>
          <p:nvPr/>
        </p:nvSpPr>
        <p:spPr>
          <a:xfrm>
            <a:off x="18571361" y="9775815"/>
            <a:ext cx="1532890" cy="1532890"/>
          </a:xfrm>
          <a:custGeom>
            <a:avLst/>
            <a:gdLst/>
            <a:ahLst/>
            <a:cxnLst/>
            <a:rect l="l" t="t" r="r" b="b"/>
            <a:pathLst>
              <a:path w="1532890" h="1532890">
                <a:moveTo>
                  <a:pt x="766364" y="0"/>
                </a:moveTo>
                <a:lnTo>
                  <a:pt x="717897" y="1507"/>
                </a:lnTo>
                <a:lnTo>
                  <a:pt x="670232" y="5971"/>
                </a:lnTo>
                <a:lnTo>
                  <a:pt x="623458" y="13300"/>
                </a:lnTo>
                <a:lnTo>
                  <a:pt x="577664" y="23405"/>
                </a:lnTo>
                <a:lnTo>
                  <a:pt x="532940" y="36196"/>
                </a:lnTo>
                <a:lnTo>
                  <a:pt x="489377" y="51584"/>
                </a:lnTo>
                <a:lnTo>
                  <a:pt x="447064" y="69479"/>
                </a:lnTo>
                <a:lnTo>
                  <a:pt x="406091" y="89791"/>
                </a:lnTo>
                <a:lnTo>
                  <a:pt x="366547" y="112430"/>
                </a:lnTo>
                <a:lnTo>
                  <a:pt x="328522" y="137306"/>
                </a:lnTo>
                <a:lnTo>
                  <a:pt x="292106" y="164330"/>
                </a:lnTo>
                <a:lnTo>
                  <a:pt x="257390" y="193412"/>
                </a:lnTo>
                <a:lnTo>
                  <a:pt x="224461" y="224463"/>
                </a:lnTo>
                <a:lnTo>
                  <a:pt x="193411" y="257391"/>
                </a:lnTo>
                <a:lnTo>
                  <a:pt x="164330" y="292108"/>
                </a:lnTo>
                <a:lnTo>
                  <a:pt x="137306" y="328524"/>
                </a:lnTo>
                <a:lnTo>
                  <a:pt x="112429" y="366550"/>
                </a:lnTo>
                <a:lnTo>
                  <a:pt x="89790" y="406094"/>
                </a:lnTo>
                <a:lnTo>
                  <a:pt x="69479" y="447068"/>
                </a:lnTo>
                <a:lnTo>
                  <a:pt x="51584" y="489382"/>
                </a:lnTo>
                <a:lnTo>
                  <a:pt x="36196" y="532946"/>
                </a:lnTo>
                <a:lnTo>
                  <a:pt x="23405" y="577670"/>
                </a:lnTo>
                <a:lnTo>
                  <a:pt x="13300" y="623465"/>
                </a:lnTo>
                <a:lnTo>
                  <a:pt x="5971" y="670240"/>
                </a:lnTo>
                <a:lnTo>
                  <a:pt x="1507" y="717907"/>
                </a:lnTo>
                <a:lnTo>
                  <a:pt x="0" y="766374"/>
                </a:lnTo>
                <a:lnTo>
                  <a:pt x="1507" y="814839"/>
                </a:lnTo>
                <a:lnTo>
                  <a:pt x="5971" y="862504"/>
                </a:lnTo>
                <a:lnTo>
                  <a:pt x="13300" y="909277"/>
                </a:lnTo>
                <a:lnTo>
                  <a:pt x="23405" y="955070"/>
                </a:lnTo>
                <a:lnTo>
                  <a:pt x="36196" y="999793"/>
                </a:lnTo>
                <a:lnTo>
                  <a:pt x="51584" y="1043356"/>
                </a:lnTo>
                <a:lnTo>
                  <a:pt x="69479" y="1085669"/>
                </a:lnTo>
                <a:lnTo>
                  <a:pt x="89790" y="1126642"/>
                </a:lnTo>
                <a:lnTo>
                  <a:pt x="112429" y="1166186"/>
                </a:lnTo>
                <a:lnTo>
                  <a:pt x="137306" y="1204211"/>
                </a:lnTo>
                <a:lnTo>
                  <a:pt x="164330" y="1240627"/>
                </a:lnTo>
                <a:lnTo>
                  <a:pt x="193411" y="1275344"/>
                </a:lnTo>
                <a:lnTo>
                  <a:pt x="224461" y="1308272"/>
                </a:lnTo>
                <a:lnTo>
                  <a:pt x="257390" y="1339323"/>
                </a:lnTo>
                <a:lnTo>
                  <a:pt x="292106" y="1368405"/>
                </a:lnTo>
                <a:lnTo>
                  <a:pt x="328522" y="1395429"/>
                </a:lnTo>
                <a:lnTo>
                  <a:pt x="366547" y="1420306"/>
                </a:lnTo>
                <a:lnTo>
                  <a:pt x="406091" y="1442945"/>
                </a:lnTo>
                <a:lnTo>
                  <a:pt x="447064" y="1463257"/>
                </a:lnTo>
                <a:lnTo>
                  <a:pt x="489377" y="1481152"/>
                </a:lnTo>
                <a:lnTo>
                  <a:pt x="532940" y="1496541"/>
                </a:lnTo>
                <a:lnTo>
                  <a:pt x="577664" y="1509332"/>
                </a:lnTo>
                <a:lnTo>
                  <a:pt x="623458" y="1519438"/>
                </a:lnTo>
                <a:lnTo>
                  <a:pt x="670232" y="1526767"/>
                </a:lnTo>
                <a:lnTo>
                  <a:pt x="717897" y="1531230"/>
                </a:lnTo>
                <a:lnTo>
                  <a:pt x="766364" y="1532738"/>
                </a:lnTo>
                <a:lnTo>
                  <a:pt x="814831" y="1531230"/>
                </a:lnTo>
                <a:lnTo>
                  <a:pt x="862497" y="1526767"/>
                </a:lnTo>
                <a:lnTo>
                  <a:pt x="909273" y="1519438"/>
                </a:lnTo>
                <a:lnTo>
                  <a:pt x="955068" y="1509332"/>
                </a:lnTo>
                <a:lnTo>
                  <a:pt x="999792" y="1496541"/>
                </a:lnTo>
                <a:lnTo>
                  <a:pt x="1043356" y="1481152"/>
                </a:lnTo>
                <a:lnTo>
                  <a:pt x="1085669" y="1463257"/>
                </a:lnTo>
                <a:lnTo>
                  <a:pt x="1126644" y="1442945"/>
                </a:lnTo>
                <a:lnTo>
                  <a:pt x="1166188" y="1420306"/>
                </a:lnTo>
                <a:lnTo>
                  <a:pt x="1204213" y="1395429"/>
                </a:lnTo>
                <a:lnTo>
                  <a:pt x="1240629" y="1368405"/>
                </a:lnTo>
                <a:lnTo>
                  <a:pt x="1275347" y="1339323"/>
                </a:lnTo>
                <a:lnTo>
                  <a:pt x="1308275" y="1308272"/>
                </a:lnTo>
                <a:lnTo>
                  <a:pt x="1339325" y="1275344"/>
                </a:lnTo>
                <a:lnTo>
                  <a:pt x="1368407" y="1240627"/>
                </a:lnTo>
                <a:lnTo>
                  <a:pt x="1395431" y="1204211"/>
                </a:lnTo>
                <a:lnTo>
                  <a:pt x="1420308" y="1166186"/>
                </a:lnTo>
                <a:lnTo>
                  <a:pt x="1442947" y="1126642"/>
                </a:lnTo>
                <a:lnTo>
                  <a:pt x="1463259" y="1085669"/>
                </a:lnTo>
                <a:lnTo>
                  <a:pt x="1481153" y="1043356"/>
                </a:lnTo>
                <a:lnTo>
                  <a:pt x="1496541" y="999793"/>
                </a:lnTo>
                <a:lnTo>
                  <a:pt x="1509333" y="955070"/>
                </a:lnTo>
                <a:lnTo>
                  <a:pt x="1519438" y="909277"/>
                </a:lnTo>
                <a:lnTo>
                  <a:pt x="1526767" y="862504"/>
                </a:lnTo>
                <a:lnTo>
                  <a:pt x="1531230" y="814839"/>
                </a:lnTo>
                <a:lnTo>
                  <a:pt x="1532738" y="766374"/>
                </a:lnTo>
                <a:lnTo>
                  <a:pt x="1531230" y="717907"/>
                </a:lnTo>
                <a:lnTo>
                  <a:pt x="1526767" y="670240"/>
                </a:lnTo>
                <a:lnTo>
                  <a:pt x="1519438" y="623465"/>
                </a:lnTo>
                <a:lnTo>
                  <a:pt x="1509333" y="577670"/>
                </a:lnTo>
                <a:lnTo>
                  <a:pt x="1496541" y="532946"/>
                </a:lnTo>
                <a:lnTo>
                  <a:pt x="1481153" y="489382"/>
                </a:lnTo>
                <a:lnTo>
                  <a:pt x="1463259" y="447068"/>
                </a:lnTo>
                <a:lnTo>
                  <a:pt x="1442947" y="406094"/>
                </a:lnTo>
                <a:lnTo>
                  <a:pt x="1420308" y="366550"/>
                </a:lnTo>
                <a:lnTo>
                  <a:pt x="1395431" y="328524"/>
                </a:lnTo>
                <a:lnTo>
                  <a:pt x="1368407" y="292108"/>
                </a:lnTo>
                <a:lnTo>
                  <a:pt x="1339325" y="257391"/>
                </a:lnTo>
                <a:lnTo>
                  <a:pt x="1308275" y="224463"/>
                </a:lnTo>
                <a:lnTo>
                  <a:pt x="1275347" y="193412"/>
                </a:lnTo>
                <a:lnTo>
                  <a:pt x="1240629" y="164330"/>
                </a:lnTo>
                <a:lnTo>
                  <a:pt x="1204213" y="137306"/>
                </a:lnTo>
                <a:lnTo>
                  <a:pt x="1166188" y="112430"/>
                </a:lnTo>
                <a:lnTo>
                  <a:pt x="1126644" y="89791"/>
                </a:lnTo>
                <a:lnTo>
                  <a:pt x="1085669" y="69479"/>
                </a:lnTo>
                <a:lnTo>
                  <a:pt x="1043356" y="51584"/>
                </a:lnTo>
                <a:lnTo>
                  <a:pt x="999792" y="36196"/>
                </a:lnTo>
                <a:lnTo>
                  <a:pt x="955068" y="23405"/>
                </a:lnTo>
                <a:lnTo>
                  <a:pt x="909273" y="13300"/>
                </a:lnTo>
                <a:lnTo>
                  <a:pt x="862497" y="5971"/>
                </a:lnTo>
                <a:lnTo>
                  <a:pt x="814831" y="1507"/>
                </a:lnTo>
                <a:lnTo>
                  <a:pt x="766364" y="0"/>
                </a:lnTo>
                <a:close/>
              </a:path>
            </a:pathLst>
          </a:custGeom>
          <a:solidFill>
            <a:srgbClr val="007AC3"/>
          </a:solidFill>
        </p:spPr>
        <p:txBody>
          <a:bodyPr wrap="square" lIns="0" tIns="0" rIns="0" bIns="0" rtlCol="0"/>
          <a:lstStyle/>
          <a:p>
            <a:endParaRPr/>
          </a:p>
        </p:txBody>
      </p:sp>
      <p:sp>
        <p:nvSpPr>
          <p:cNvPr id="24" name="TextBox 23">
            <a:extLst>
              <a:ext uri="{FF2B5EF4-FFF2-40B4-BE49-F238E27FC236}">
                <a16:creationId xmlns:a16="http://schemas.microsoft.com/office/drawing/2014/main" id="{691FEA81-90CF-1B3C-7335-AF9DB84A0E30}"/>
              </a:ext>
            </a:extLst>
          </p:cNvPr>
          <p:cNvSpPr txBox="1"/>
          <p:nvPr/>
        </p:nvSpPr>
        <p:spPr>
          <a:xfrm>
            <a:off x="10473900" y="1260781"/>
            <a:ext cx="6662189" cy="839845"/>
          </a:xfrm>
          <a:prstGeom prst="rect">
            <a:avLst/>
          </a:prstGeom>
          <a:noFill/>
        </p:spPr>
        <p:txBody>
          <a:bodyPr wrap="square">
            <a:spAutoFit/>
          </a:bodyPr>
          <a:lstStyle/>
          <a:p>
            <a:pPr marL="298450" marR="2348865" indent="-285750">
              <a:lnSpc>
                <a:spcPct val="151800"/>
              </a:lnSpc>
              <a:spcBef>
                <a:spcPts val="100"/>
              </a:spcBef>
              <a:buSzPct val="120000"/>
              <a:buFont typeface="Arial" panose="020B0604020202020204" pitchFamily="34" charset="0"/>
              <a:buChar char="•"/>
            </a:pPr>
            <a:r>
              <a:rPr lang="en-US" sz="1650" dirty="0">
                <a:solidFill>
                  <a:srgbClr val="FFFFFF"/>
                </a:solidFill>
                <a:latin typeface="Poppins" panose="00000500000000000000" pitchFamily="2" charset="0"/>
                <a:cs typeface="Poppins" panose="00000500000000000000" pitchFamily="2" charset="0"/>
              </a:rPr>
              <a:t>11 tasks due before close </a:t>
            </a:r>
          </a:p>
          <a:p>
            <a:pPr marL="298450" marR="2348865" indent="-285750">
              <a:lnSpc>
                <a:spcPct val="151800"/>
              </a:lnSpc>
              <a:spcBef>
                <a:spcPts val="100"/>
              </a:spcBef>
              <a:buSzPct val="120000"/>
              <a:buFont typeface="Arial" panose="020B0604020202020204" pitchFamily="34" charset="0"/>
              <a:buChar char="•"/>
            </a:pPr>
            <a:r>
              <a:rPr lang="en-US" sz="1650" dirty="0">
                <a:solidFill>
                  <a:srgbClr val="FFFFFF"/>
                </a:solidFill>
                <a:latin typeface="Poppins" panose="00000500000000000000" pitchFamily="2" charset="0"/>
                <a:cs typeface="Poppins" panose="00000500000000000000" pitchFamily="2" charset="0"/>
              </a:rPr>
              <a:t>No signiﬁcant risks / issues</a:t>
            </a:r>
            <a:endParaRPr lang="en-US" sz="1650" dirty="0">
              <a:latin typeface="Poppins" panose="00000500000000000000" pitchFamily="2" charset="0"/>
              <a:cs typeface="Poppins" panose="00000500000000000000" pitchFamily="2" charset="0"/>
            </a:endParaRPr>
          </a:p>
        </p:txBody>
      </p:sp>
      <p:sp>
        <p:nvSpPr>
          <p:cNvPr id="26" name="TextBox 25">
            <a:extLst>
              <a:ext uri="{FF2B5EF4-FFF2-40B4-BE49-F238E27FC236}">
                <a16:creationId xmlns:a16="http://schemas.microsoft.com/office/drawing/2014/main" id="{A5842691-E3EA-FD51-B5B0-B46FA075B658}"/>
              </a:ext>
            </a:extLst>
          </p:cNvPr>
          <p:cNvSpPr txBox="1"/>
          <p:nvPr/>
        </p:nvSpPr>
        <p:spPr>
          <a:xfrm>
            <a:off x="10473900" y="2448083"/>
            <a:ext cx="5432942" cy="523220"/>
          </a:xfrm>
          <a:prstGeom prst="rect">
            <a:avLst/>
          </a:prstGeom>
          <a:noFill/>
        </p:spPr>
        <p:txBody>
          <a:bodyPr wrap="square">
            <a:spAutoFit/>
          </a:bodyPr>
          <a:lstStyle/>
          <a:p>
            <a:pPr marL="12700">
              <a:lnSpc>
                <a:spcPct val="100000"/>
              </a:lnSpc>
            </a:pPr>
            <a:r>
              <a:rPr lang="en-US" sz="2800" b="1" dirty="0">
                <a:solidFill>
                  <a:srgbClr val="FFFFFF"/>
                </a:solidFill>
                <a:latin typeface="Poppins" panose="00000500000000000000" pitchFamily="2" charset="0"/>
                <a:cs typeface="Poppins" panose="00000500000000000000" pitchFamily="2" charset="0"/>
              </a:rPr>
              <a:t>Business Processes for Day 1</a:t>
            </a:r>
            <a:endParaRPr lang="en-US" sz="2800" dirty="0">
              <a:latin typeface="Poppins" panose="00000500000000000000" pitchFamily="2" charset="0"/>
              <a:cs typeface="Poppins" panose="00000500000000000000" pitchFamily="2" charset="0"/>
            </a:endParaRPr>
          </a:p>
        </p:txBody>
      </p:sp>
      <p:sp>
        <p:nvSpPr>
          <p:cNvPr id="28" name="TextBox 27">
            <a:extLst>
              <a:ext uri="{FF2B5EF4-FFF2-40B4-BE49-F238E27FC236}">
                <a16:creationId xmlns:a16="http://schemas.microsoft.com/office/drawing/2014/main" id="{0429E1C6-01E2-CF7F-A2A2-2E14789F60E5}"/>
              </a:ext>
            </a:extLst>
          </p:cNvPr>
          <p:cNvSpPr txBox="1"/>
          <p:nvPr/>
        </p:nvSpPr>
        <p:spPr>
          <a:xfrm>
            <a:off x="10473900" y="4530149"/>
            <a:ext cx="6817150"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30" name="TextBox 29">
            <a:extLst>
              <a:ext uri="{FF2B5EF4-FFF2-40B4-BE49-F238E27FC236}">
                <a16:creationId xmlns:a16="http://schemas.microsoft.com/office/drawing/2014/main" id="{3F278778-7BF1-BE2D-7A71-47A0494B3ED1}"/>
              </a:ext>
            </a:extLst>
          </p:cNvPr>
          <p:cNvSpPr txBox="1"/>
          <p:nvPr/>
        </p:nvSpPr>
        <p:spPr>
          <a:xfrm>
            <a:off x="10473900" y="7942532"/>
            <a:ext cx="4616450"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Functional Alignment</a:t>
            </a:r>
            <a:endParaRPr lang="en-US" sz="2800" dirty="0">
              <a:latin typeface="Poppins" panose="00000500000000000000" pitchFamily="2" charset="0"/>
              <a:cs typeface="Poppins" panose="00000500000000000000" pitchFamily="2" charset="0"/>
            </a:endParaRPr>
          </a:p>
        </p:txBody>
      </p:sp>
      <p:sp>
        <p:nvSpPr>
          <p:cNvPr id="10" name="Slide Number Placeholder 9">
            <a:extLst>
              <a:ext uri="{FF2B5EF4-FFF2-40B4-BE49-F238E27FC236}">
                <a16:creationId xmlns:a16="http://schemas.microsoft.com/office/drawing/2014/main" id="{229EE0E5-7550-EE1A-B47A-0F212A25E97C}"/>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5</a:t>
            </a:fld>
            <a:endParaRPr lang="en-US" dirty="0">
              <a:solidFill>
                <a:schemeClr val="bg1"/>
              </a:solidFill>
            </a:endParaRPr>
          </a:p>
        </p:txBody>
      </p:sp>
      <p:sp>
        <p:nvSpPr>
          <p:cNvPr id="12" name="Holder 5">
            <a:extLst>
              <a:ext uri="{FF2B5EF4-FFF2-40B4-BE49-F238E27FC236}">
                <a16:creationId xmlns:a16="http://schemas.microsoft.com/office/drawing/2014/main" id="{4CD701CE-49CB-058F-8078-5673D3692618}"/>
              </a:ext>
            </a:extLst>
          </p:cNvPr>
          <p:cNvSpPr txBox="1">
            <a:spLocks/>
          </p:cNvSpPr>
          <p:nvPr/>
        </p:nvSpPr>
        <p:spPr>
          <a:xfrm>
            <a:off x="1644333" y="1065160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Poppins" pitchFamily="2" charset="77"/>
                <a:ea typeface="Tahoma" panose="020B0604030504040204" pitchFamily="34" charset="0"/>
                <a:cs typeface="Poppins" pitchFamily="2" charset="77"/>
              </a:rPr>
              <a:t>© 100-Day Advisors    MandAPlaybook.com</a:t>
            </a:r>
            <a:endParaRPr lang="en-US" sz="1200" dirty="0">
              <a:solidFill>
                <a:schemeClr val="bg1"/>
              </a:solidFill>
              <a:effectLst/>
              <a:latin typeface="Poppins" pitchFamily="2" charset="77"/>
              <a:ea typeface="Tahoma" panose="020B0604030504040204" pitchFamily="34" charset="0"/>
              <a:cs typeface="Poppins" pitchFamily="2" charset="77"/>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9149800" y="2372992"/>
            <a:ext cx="50800" cy="52705"/>
          </a:xfrm>
          <a:custGeom>
            <a:avLst/>
            <a:gdLst/>
            <a:ahLst/>
            <a:cxnLst/>
            <a:rect l="l" t="t" r="r" b="b"/>
            <a:pathLst>
              <a:path w="50800" h="52705">
                <a:moveTo>
                  <a:pt x="25291" y="0"/>
                </a:moveTo>
                <a:lnTo>
                  <a:pt x="6330" y="8180"/>
                </a:lnTo>
                <a:lnTo>
                  <a:pt x="0" y="26177"/>
                </a:lnTo>
                <a:lnTo>
                  <a:pt x="6315" y="44174"/>
                </a:lnTo>
                <a:lnTo>
                  <a:pt x="25291" y="52354"/>
                </a:lnTo>
                <a:lnTo>
                  <a:pt x="44247" y="44174"/>
                </a:lnTo>
                <a:lnTo>
                  <a:pt x="50578" y="26177"/>
                </a:lnTo>
                <a:lnTo>
                  <a:pt x="44265" y="8180"/>
                </a:lnTo>
                <a:lnTo>
                  <a:pt x="25291" y="0"/>
                </a:lnTo>
                <a:close/>
              </a:path>
            </a:pathLst>
          </a:custGeom>
          <a:solidFill>
            <a:srgbClr val="FBBE01"/>
          </a:solidFill>
        </p:spPr>
        <p:txBody>
          <a:bodyPr wrap="square" lIns="0" tIns="0" rIns="0" bIns="0" rtlCol="0"/>
          <a:lstStyle/>
          <a:p>
            <a:endParaRPr/>
          </a:p>
        </p:txBody>
      </p:sp>
      <p:grpSp>
        <p:nvGrpSpPr>
          <p:cNvPr id="3" name="object 3"/>
          <p:cNvGrpSpPr/>
          <p:nvPr/>
        </p:nvGrpSpPr>
        <p:grpSpPr>
          <a:xfrm>
            <a:off x="0" y="0"/>
            <a:ext cx="20104100" cy="11308715"/>
            <a:chOff x="0" y="0"/>
            <a:chExt cx="20104100" cy="11308715"/>
          </a:xfrm>
        </p:grpSpPr>
        <p:sp>
          <p:nvSpPr>
            <p:cNvPr id="4" name="object 4"/>
            <p:cNvSpPr/>
            <p:nvPr/>
          </p:nvSpPr>
          <p:spPr>
            <a:xfrm>
              <a:off x="1532749" y="0"/>
              <a:ext cx="17038955" cy="11308715"/>
            </a:xfrm>
            <a:custGeom>
              <a:avLst/>
              <a:gdLst/>
              <a:ahLst/>
              <a:cxnLst/>
              <a:rect l="l" t="t" r="r" b="b"/>
              <a:pathLst>
                <a:path w="17038955" h="11308715">
                  <a:moveTo>
                    <a:pt x="17038612" y="0"/>
                  </a:moveTo>
                  <a:lnTo>
                    <a:pt x="0" y="0"/>
                  </a:lnTo>
                  <a:lnTo>
                    <a:pt x="0" y="11308556"/>
                  </a:lnTo>
                  <a:lnTo>
                    <a:pt x="17038612" y="11308556"/>
                  </a:lnTo>
                  <a:lnTo>
                    <a:pt x="17038612" y="0"/>
                  </a:lnTo>
                  <a:close/>
                </a:path>
              </a:pathLst>
            </a:custGeom>
            <a:solidFill>
              <a:srgbClr val="007AC3"/>
            </a:solidFill>
          </p:spPr>
          <p:txBody>
            <a:bodyPr wrap="square" lIns="0" tIns="0" rIns="0" bIns="0" rtlCol="0"/>
            <a:lstStyle/>
            <a:p>
              <a:endParaRPr dirty="0"/>
            </a:p>
          </p:txBody>
        </p:sp>
        <p:sp>
          <p:nvSpPr>
            <p:cNvPr id="5" name="object 5"/>
            <p:cNvSpPr/>
            <p:nvPr/>
          </p:nvSpPr>
          <p:spPr>
            <a:xfrm>
              <a:off x="0" y="5"/>
              <a:ext cx="20104100" cy="11308715"/>
            </a:xfrm>
            <a:custGeom>
              <a:avLst/>
              <a:gdLst/>
              <a:ahLst/>
              <a:cxnLst/>
              <a:rect l="l" t="t" r="r" b="b"/>
              <a:pathLst>
                <a:path w="20104100" h="11308715">
                  <a:moveTo>
                    <a:pt x="8588261" y="1532737"/>
                  </a:moveTo>
                  <a:lnTo>
                    <a:pt x="0" y="1532737"/>
                  </a:lnTo>
                  <a:lnTo>
                    <a:pt x="0" y="9775812"/>
                  </a:lnTo>
                  <a:lnTo>
                    <a:pt x="8588261" y="9775812"/>
                  </a:lnTo>
                  <a:lnTo>
                    <a:pt x="8588261" y="1532737"/>
                  </a:lnTo>
                  <a:close/>
                </a:path>
                <a:path w="20104100" h="11308715">
                  <a:moveTo>
                    <a:pt x="20104088" y="9775812"/>
                  </a:moveTo>
                  <a:lnTo>
                    <a:pt x="20055434" y="9776574"/>
                  </a:lnTo>
                  <a:lnTo>
                    <a:pt x="20007161" y="9778835"/>
                  </a:lnTo>
                  <a:lnTo>
                    <a:pt x="19959282" y="9782569"/>
                  </a:lnTo>
                  <a:lnTo>
                    <a:pt x="19911822" y="9787763"/>
                  </a:lnTo>
                  <a:lnTo>
                    <a:pt x="19864820" y="9794380"/>
                  </a:lnTo>
                  <a:lnTo>
                    <a:pt x="19818274" y="9802419"/>
                  </a:lnTo>
                  <a:lnTo>
                    <a:pt x="19772224" y="9811842"/>
                  </a:lnTo>
                  <a:lnTo>
                    <a:pt x="19726695" y="9822624"/>
                  </a:lnTo>
                  <a:lnTo>
                    <a:pt x="19681686" y="9834753"/>
                  </a:lnTo>
                  <a:lnTo>
                    <a:pt x="19637248" y="9848215"/>
                  </a:lnTo>
                  <a:lnTo>
                    <a:pt x="19593383" y="9862960"/>
                  </a:lnTo>
                  <a:lnTo>
                    <a:pt x="19550114" y="9878987"/>
                  </a:lnTo>
                  <a:lnTo>
                    <a:pt x="19507480" y="9896272"/>
                  </a:lnTo>
                  <a:lnTo>
                    <a:pt x="19465494" y="9914776"/>
                  </a:lnTo>
                  <a:lnTo>
                    <a:pt x="19424168" y="9934499"/>
                  </a:lnTo>
                  <a:lnTo>
                    <a:pt x="19383541" y="9955403"/>
                  </a:lnTo>
                  <a:lnTo>
                    <a:pt x="19343624" y="9977463"/>
                  </a:lnTo>
                  <a:lnTo>
                    <a:pt x="19304458" y="10000678"/>
                  </a:lnTo>
                  <a:lnTo>
                    <a:pt x="19266040" y="10025012"/>
                  </a:lnTo>
                  <a:lnTo>
                    <a:pt x="19228397" y="10050437"/>
                  </a:lnTo>
                  <a:lnTo>
                    <a:pt x="19191580" y="10076929"/>
                  </a:lnTo>
                  <a:lnTo>
                    <a:pt x="19155576" y="10104476"/>
                  </a:lnTo>
                  <a:lnTo>
                    <a:pt x="19120422" y="10133063"/>
                  </a:lnTo>
                  <a:lnTo>
                    <a:pt x="19086132" y="10162642"/>
                  </a:lnTo>
                  <a:lnTo>
                    <a:pt x="19052756" y="10193210"/>
                  </a:lnTo>
                  <a:lnTo>
                    <a:pt x="19020282" y="10224745"/>
                  </a:lnTo>
                  <a:lnTo>
                    <a:pt x="18988748" y="10257218"/>
                  </a:lnTo>
                  <a:lnTo>
                    <a:pt x="18958179" y="10290607"/>
                  </a:lnTo>
                  <a:lnTo>
                    <a:pt x="18928588" y="10324884"/>
                  </a:lnTo>
                  <a:lnTo>
                    <a:pt x="18900013" y="10360038"/>
                  </a:lnTo>
                  <a:lnTo>
                    <a:pt x="18872467" y="10396042"/>
                  </a:lnTo>
                  <a:lnTo>
                    <a:pt x="18845962" y="10432872"/>
                  </a:lnTo>
                  <a:lnTo>
                    <a:pt x="18820537" y="10470502"/>
                  </a:lnTo>
                  <a:lnTo>
                    <a:pt x="18796216" y="10508920"/>
                  </a:lnTo>
                  <a:lnTo>
                    <a:pt x="18773001" y="10548099"/>
                  </a:lnTo>
                  <a:lnTo>
                    <a:pt x="18750941" y="10588003"/>
                  </a:lnTo>
                  <a:lnTo>
                    <a:pt x="18730037" y="10628630"/>
                  </a:lnTo>
                  <a:lnTo>
                    <a:pt x="18710313" y="10669956"/>
                  </a:lnTo>
                  <a:lnTo>
                    <a:pt x="18691797" y="10711942"/>
                  </a:lnTo>
                  <a:lnTo>
                    <a:pt x="18674525" y="10754576"/>
                  </a:lnTo>
                  <a:lnTo>
                    <a:pt x="18658497" y="10797845"/>
                  </a:lnTo>
                  <a:lnTo>
                    <a:pt x="18643740" y="10841711"/>
                  </a:lnTo>
                  <a:lnTo>
                    <a:pt x="18630291" y="10886148"/>
                  </a:lnTo>
                  <a:lnTo>
                    <a:pt x="18618162" y="10931157"/>
                  </a:lnTo>
                  <a:lnTo>
                    <a:pt x="18607380" y="10976686"/>
                  </a:lnTo>
                  <a:lnTo>
                    <a:pt x="18597957" y="11022736"/>
                  </a:lnTo>
                  <a:lnTo>
                    <a:pt x="18589917" y="11069282"/>
                  </a:lnTo>
                  <a:lnTo>
                    <a:pt x="18583288" y="11116285"/>
                  </a:lnTo>
                  <a:lnTo>
                    <a:pt x="18578106" y="11163745"/>
                  </a:lnTo>
                  <a:lnTo>
                    <a:pt x="18574373" y="11211624"/>
                  </a:lnTo>
                  <a:lnTo>
                    <a:pt x="18572112" y="11259896"/>
                  </a:lnTo>
                  <a:lnTo>
                    <a:pt x="18571350" y="11308550"/>
                  </a:lnTo>
                  <a:lnTo>
                    <a:pt x="20104088" y="11308550"/>
                  </a:lnTo>
                  <a:lnTo>
                    <a:pt x="20104088" y="9775812"/>
                  </a:lnTo>
                  <a:close/>
                </a:path>
                <a:path w="20104100" h="11308715">
                  <a:moveTo>
                    <a:pt x="20104088" y="766381"/>
                  </a:moveTo>
                  <a:lnTo>
                    <a:pt x="20102576" y="717905"/>
                  </a:lnTo>
                  <a:lnTo>
                    <a:pt x="20098119" y="670242"/>
                  </a:lnTo>
                  <a:lnTo>
                    <a:pt x="20090791" y="623468"/>
                  </a:lnTo>
                  <a:lnTo>
                    <a:pt x="20080682" y="577672"/>
                  </a:lnTo>
                  <a:lnTo>
                    <a:pt x="20067893" y="532942"/>
                  </a:lnTo>
                  <a:lnTo>
                    <a:pt x="20052500" y="489381"/>
                  </a:lnTo>
                  <a:lnTo>
                    <a:pt x="20034606" y="447065"/>
                  </a:lnTo>
                  <a:lnTo>
                    <a:pt x="20014299" y="406095"/>
                  </a:lnTo>
                  <a:lnTo>
                    <a:pt x="19991655" y="366547"/>
                  </a:lnTo>
                  <a:lnTo>
                    <a:pt x="19966775" y="328523"/>
                  </a:lnTo>
                  <a:lnTo>
                    <a:pt x="19939750" y="292112"/>
                  </a:lnTo>
                  <a:lnTo>
                    <a:pt x="19910679" y="257390"/>
                  </a:lnTo>
                  <a:lnTo>
                    <a:pt x="19879628" y="224459"/>
                  </a:lnTo>
                  <a:lnTo>
                    <a:pt x="19846697" y="193421"/>
                  </a:lnTo>
                  <a:lnTo>
                    <a:pt x="19811975" y="164338"/>
                  </a:lnTo>
                  <a:lnTo>
                    <a:pt x="19775564" y="137312"/>
                  </a:lnTo>
                  <a:lnTo>
                    <a:pt x="19737540" y="112433"/>
                  </a:lnTo>
                  <a:lnTo>
                    <a:pt x="19697993" y="89789"/>
                  </a:lnTo>
                  <a:lnTo>
                    <a:pt x="19657022" y="69481"/>
                  </a:lnTo>
                  <a:lnTo>
                    <a:pt x="19614706" y="51587"/>
                  </a:lnTo>
                  <a:lnTo>
                    <a:pt x="19571145" y="36195"/>
                  </a:lnTo>
                  <a:lnTo>
                    <a:pt x="19526416" y="23406"/>
                  </a:lnTo>
                  <a:lnTo>
                    <a:pt x="19480632" y="13296"/>
                  </a:lnTo>
                  <a:lnTo>
                    <a:pt x="19433858" y="5969"/>
                  </a:lnTo>
                  <a:lnTo>
                    <a:pt x="19386182" y="1511"/>
                  </a:lnTo>
                  <a:lnTo>
                    <a:pt x="19337719" y="0"/>
                  </a:lnTo>
                  <a:lnTo>
                    <a:pt x="19289256" y="1511"/>
                  </a:lnTo>
                  <a:lnTo>
                    <a:pt x="19241593" y="5969"/>
                  </a:lnTo>
                  <a:lnTo>
                    <a:pt x="19194819" y="13296"/>
                  </a:lnTo>
                  <a:lnTo>
                    <a:pt x="19149022" y="23406"/>
                  </a:lnTo>
                  <a:lnTo>
                    <a:pt x="19104293" y="36195"/>
                  </a:lnTo>
                  <a:lnTo>
                    <a:pt x="19060732" y="51587"/>
                  </a:lnTo>
                  <a:lnTo>
                    <a:pt x="19018428" y="69481"/>
                  </a:lnTo>
                  <a:lnTo>
                    <a:pt x="18977445" y="89789"/>
                  </a:lnTo>
                  <a:lnTo>
                    <a:pt x="18937910" y="112433"/>
                  </a:lnTo>
                  <a:lnTo>
                    <a:pt x="18899874" y="137312"/>
                  </a:lnTo>
                  <a:lnTo>
                    <a:pt x="18863463" y="164338"/>
                  </a:lnTo>
                  <a:lnTo>
                    <a:pt x="18828754" y="193421"/>
                  </a:lnTo>
                  <a:lnTo>
                    <a:pt x="18795823" y="224459"/>
                  </a:lnTo>
                  <a:lnTo>
                    <a:pt x="18764771" y="257390"/>
                  </a:lnTo>
                  <a:lnTo>
                    <a:pt x="18735688" y="292112"/>
                  </a:lnTo>
                  <a:lnTo>
                    <a:pt x="18708662" y="328523"/>
                  </a:lnTo>
                  <a:lnTo>
                    <a:pt x="18683783" y="366547"/>
                  </a:lnTo>
                  <a:lnTo>
                    <a:pt x="18661152" y="406095"/>
                  </a:lnTo>
                  <a:lnTo>
                    <a:pt x="18640832" y="447065"/>
                  </a:lnTo>
                  <a:lnTo>
                    <a:pt x="18622937" y="489381"/>
                  </a:lnTo>
                  <a:lnTo>
                    <a:pt x="18607558" y="532942"/>
                  </a:lnTo>
                  <a:lnTo>
                    <a:pt x="18594769" y="577672"/>
                  </a:lnTo>
                  <a:lnTo>
                    <a:pt x="18584660" y="623468"/>
                  </a:lnTo>
                  <a:lnTo>
                    <a:pt x="18577332" y="670242"/>
                  </a:lnTo>
                  <a:lnTo>
                    <a:pt x="18572861" y="717905"/>
                  </a:lnTo>
                  <a:lnTo>
                    <a:pt x="18571363" y="766381"/>
                  </a:lnTo>
                  <a:lnTo>
                    <a:pt x="18572861" y="814844"/>
                  </a:lnTo>
                  <a:lnTo>
                    <a:pt x="18577332" y="862507"/>
                  </a:lnTo>
                  <a:lnTo>
                    <a:pt x="18584660" y="909281"/>
                  </a:lnTo>
                  <a:lnTo>
                    <a:pt x="18594769" y="955078"/>
                  </a:lnTo>
                  <a:lnTo>
                    <a:pt x="18607558" y="999794"/>
                  </a:lnTo>
                  <a:lnTo>
                    <a:pt x="18622937" y="1043355"/>
                  </a:lnTo>
                  <a:lnTo>
                    <a:pt x="18640832" y="1085672"/>
                  </a:lnTo>
                  <a:lnTo>
                    <a:pt x="18661152" y="1126642"/>
                  </a:lnTo>
                  <a:lnTo>
                    <a:pt x="18683783" y="1166190"/>
                  </a:lnTo>
                  <a:lnTo>
                    <a:pt x="18708662" y="1204214"/>
                  </a:lnTo>
                  <a:lnTo>
                    <a:pt x="18735688" y="1240624"/>
                  </a:lnTo>
                  <a:lnTo>
                    <a:pt x="18764771" y="1275346"/>
                  </a:lnTo>
                  <a:lnTo>
                    <a:pt x="18795823" y="1308277"/>
                  </a:lnTo>
                  <a:lnTo>
                    <a:pt x="18828754" y="1339329"/>
                  </a:lnTo>
                  <a:lnTo>
                    <a:pt x="18863463" y="1368412"/>
                  </a:lnTo>
                  <a:lnTo>
                    <a:pt x="18899874" y="1395437"/>
                  </a:lnTo>
                  <a:lnTo>
                    <a:pt x="18937910" y="1420304"/>
                  </a:lnTo>
                  <a:lnTo>
                    <a:pt x="18977445" y="1442948"/>
                  </a:lnTo>
                  <a:lnTo>
                    <a:pt x="19018428" y="1463255"/>
                  </a:lnTo>
                  <a:lnTo>
                    <a:pt x="19060732" y="1481150"/>
                  </a:lnTo>
                  <a:lnTo>
                    <a:pt x="19104293" y="1496542"/>
                  </a:lnTo>
                  <a:lnTo>
                    <a:pt x="19149022" y="1509331"/>
                  </a:lnTo>
                  <a:lnTo>
                    <a:pt x="19194819" y="1519440"/>
                  </a:lnTo>
                  <a:lnTo>
                    <a:pt x="19241593" y="1526768"/>
                  </a:lnTo>
                  <a:lnTo>
                    <a:pt x="19289256" y="1531239"/>
                  </a:lnTo>
                  <a:lnTo>
                    <a:pt x="19337719" y="1532737"/>
                  </a:lnTo>
                  <a:lnTo>
                    <a:pt x="19386182" y="1531239"/>
                  </a:lnTo>
                  <a:lnTo>
                    <a:pt x="19433858" y="1526768"/>
                  </a:lnTo>
                  <a:lnTo>
                    <a:pt x="19480632" y="1519440"/>
                  </a:lnTo>
                  <a:lnTo>
                    <a:pt x="19526416" y="1509331"/>
                  </a:lnTo>
                  <a:lnTo>
                    <a:pt x="19571145" y="1496542"/>
                  </a:lnTo>
                  <a:lnTo>
                    <a:pt x="19614706" y="1481150"/>
                  </a:lnTo>
                  <a:lnTo>
                    <a:pt x="19657022" y="1463255"/>
                  </a:lnTo>
                  <a:lnTo>
                    <a:pt x="19697993" y="1442948"/>
                  </a:lnTo>
                  <a:lnTo>
                    <a:pt x="19737540" y="1420304"/>
                  </a:lnTo>
                  <a:lnTo>
                    <a:pt x="19775564" y="1395437"/>
                  </a:lnTo>
                  <a:lnTo>
                    <a:pt x="19811975" y="1368412"/>
                  </a:lnTo>
                  <a:lnTo>
                    <a:pt x="19846697" y="1339329"/>
                  </a:lnTo>
                  <a:lnTo>
                    <a:pt x="19879628" y="1308277"/>
                  </a:lnTo>
                  <a:lnTo>
                    <a:pt x="19910679" y="1275346"/>
                  </a:lnTo>
                  <a:lnTo>
                    <a:pt x="19939750" y="1240624"/>
                  </a:lnTo>
                  <a:lnTo>
                    <a:pt x="19966775" y="1204214"/>
                  </a:lnTo>
                  <a:lnTo>
                    <a:pt x="19991655" y="1166190"/>
                  </a:lnTo>
                  <a:lnTo>
                    <a:pt x="20014299" y="1126642"/>
                  </a:lnTo>
                  <a:lnTo>
                    <a:pt x="20034606" y="1085672"/>
                  </a:lnTo>
                  <a:lnTo>
                    <a:pt x="20052500" y="1043355"/>
                  </a:lnTo>
                  <a:lnTo>
                    <a:pt x="20067893" y="999794"/>
                  </a:lnTo>
                  <a:lnTo>
                    <a:pt x="20080682" y="955078"/>
                  </a:lnTo>
                  <a:lnTo>
                    <a:pt x="20090791" y="909281"/>
                  </a:lnTo>
                  <a:lnTo>
                    <a:pt x="20098119" y="862507"/>
                  </a:lnTo>
                  <a:lnTo>
                    <a:pt x="20102576" y="814844"/>
                  </a:lnTo>
                  <a:lnTo>
                    <a:pt x="20104088" y="766381"/>
                  </a:lnTo>
                  <a:close/>
                </a:path>
              </a:pathLst>
            </a:custGeom>
            <a:solidFill>
              <a:srgbClr val="3F4042"/>
            </a:solidFill>
          </p:spPr>
          <p:txBody>
            <a:bodyPr wrap="square" lIns="0" tIns="0" rIns="0" bIns="0" rtlCol="0"/>
            <a:lstStyle/>
            <a:p>
              <a:endParaRPr/>
            </a:p>
          </p:txBody>
        </p:sp>
      </p:grpSp>
      <p:sp>
        <p:nvSpPr>
          <p:cNvPr id="6" name="object 6"/>
          <p:cNvSpPr txBox="1"/>
          <p:nvPr/>
        </p:nvSpPr>
        <p:spPr>
          <a:xfrm>
            <a:off x="1867528" y="4390741"/>
            <a:ext cx="6050921" cy="2313134"/>
          </a:xfrm>
          <a:prstGeom prst="rect">
            <a:avLst/>
          </a:prstGeom>
        </p:spPr>
        <p:txBody>
          <a:bodyPr vert="horz" wrap="square" lIns="0" tIns="3810" rIns="0" bIns="0" rtlCol="0">
            <a:spAutoFit/>
          </a:bodyPr>
          <a:lstStyle/>
          <a:p>
            <a:pPr marL="12700" marR="5080">
              <a:lnSpc>
                <a:spcPct val="100800"/>
              </a:lnSpc>
              <a:spcBef>
                <a:spcPts val="30"/>
              </a:spcBef>
            </a:pPr>
            <a:r>
              <a:rPr sz="7500" dirty="0">
                <a:solidFill>
                  <a:schemeClr val="bg1"/>
                </a:solidFill>
                <a:latin typeface="Poppins" panose="00000500000000000000" pitchFamily="2" charset="0"/>
                <a:cs typeface="Poppins" panose="00000500000000000000" pitchFamily="2" charset="0"/>
              </a:rPr>
              <a:t>Information</a:t>
            </a:r>
            <a:r>
              <a:rPr lang="en-US" sz="7500" dirty="0">
                <a:solidFill>
                  <a:schemeClr val="bg1"/>
                </a:solidFill>
                <a:latin typeface="Poppins" panose="00000500000000000000" pitchFamily="2" charset="0"/>
                <a:cs typeface="Poppins" panose="00000500000000000000" pitchFamily="2" charset="0"/>
              </a:rPr>
              <a:t> </a:t>
            </a:r>
            <a:r>
              <a:rPr sz="7500" dirty="0">
                <a:solidFill>
                  <a:schemeClr val="bg1"/>
                </a:solidFill>
                <a:latin typeface="Poppins" panose="00000500000000000000" pitchFamily="2" charset="0"/>
                <a:cs typeface="Poppins" panose="00000500000000000000" pitchFamily="2" charset="0"/>
              </a:rPr>
              <a:t>Technology</a:t>
            </a:r>
          </a:p>
        </p:txBody>
      </p:sp>
      <p:sp>
        <p:nvSpPr>
          <p:cNvPr id="7" name="object 7"/>
          <p:cNvSpPr txBox="1">
            <a:spLocks noGrp="1"/>
          </p:cNvSpPr>
          <p:nvPr>
            <p:ph type="title"/>
          </p:nvPr>
        </p:nvSpPr>
        <p:spPr>
          <a:xfrm>
            <a:off x="10017626" y="1082675"/>
            <a:ext cx="3983998" cy="448200"/>
          </a:xfrm>
          <a:prstGeom prst="rect">
            <a:avLst/>
          </a:prstGeom>
        </p:spPr>
        <p:txBody>
          <a:bodyPr vert="horz" wrap="square" lIns="0" tIns="17145" rIns="0" bIns="0" rtlCol="0">
            <a:spAutoFit/>
          </a:bodyPr>
          <a:lstStyle/>
          <a:p>
            <a:pPr marL="12700">
              <a:lnSpc>
                <a:spcPct val="100000"/>
              </a:lnSpc>
              <a:spcBef>
                <a:spcPts val="135"/>
              </a:spcBef>
            </a:pPr>
            <a:r>
              <a:rPr sz="2800" b="1" dirty="0">
                <a:latin typeface="Poppins" panose="00000500000000000000" pitchFamily="2" charset="0"/>
                <a:cs typeface="Poppins" panose="00000500000000000000" pitchFamily="2" charset="0"/>
              </a:rPr>
              <a:t>Dashboard Review</a:t>
            </a:r>
            <a:endParaRPr sz="2800" dirty="0">
              <a:latin typeface="Poppins" panose="00000500000000000000" pitchFamily="2" charset="0"/>
              <a:cs typeface="Poppins" panose="00000500000000000000" pitchFamily="2" charset="0"/>
            </a:endParaRPr>
          </a:p>
        </p:txBody>
      </p:sp>
      <p:sp>
        <p:nvSpPr>
          <p:cNvPr id="8" name="object 8"/>
          <p:cNvSpPr txBox="1"/>
          <p:nvPr/>
        </p:nvSpPr>
        <p:spPr>
          <a:xfrm>
            <a:off x="9988014" y="9742732"/>
            <a:ext cx="7195820" cy="289823"/>
          </a:xfrm>
          <a:prstGeom prst="rect">
            <a:avLst/>
          </a:prstGeom>
        </p:spPr>
        <p:txBody>
          <a:bodyPr vert="horz" wrap="square" lIns="0" tIns="12700" rIns="0" bIns="0" rtlCol="0">
            <a:spAutoFit/>
          </a:bodyPr>
          <a:lstStyle/>
          <a:p>
            <a:pPr marL="298450" indent="-285750">
              <a:lnSpc>
                <a:spcPct val="100000"/>
              </a:lnSpc>
              <a:spcBef>
                <a:spcPts val="1950"/>
              </a:spcBef>
              <a:buSzPct val="120000"/>
              <a:buFont typeface="Arial" panose="020B0604020202020204" pitchFamily="34" charset="0"/>
              <a:buChar char="•"/>
            </a:pPr>
            <a:r>
              <a:rPr dirty="0">
                <a:solidFill>
                  <a:srgbClr val="FFFFFF"/>
                </a:solidFill>
                <a:latin typeface="Poppins" panose="00000500000000000000" pitchFamily="2" charset="0"/>
                <a:cs typeface="Poppins" panose="00000500000000000000" pitchFamily="2" charset="0"/>
              </a:rPr>
              <a:t>No expected changes within ﬁrst 30 days</a:t>
            </a:r>
            <a:endParaRPr dirty="0">
              <a:latin typeface="Poppins" panose="00000500000000000000" pitchFamily="2" charset="0"/>
              <a:cs typeface="Poppins" panose="00000500000000000000" pitchFamily="2" charset="0"/>
            </a:endParaRPr>
          </a:p>
        </p:txBody>
      </p:sp>
      <p:sp>
        <p:nvSpPr>
          <p:cNvPr id="20" name="TextBox 19">
            <a:extLst>
              <a:ext uri="{FF2B5EF4-FFF2-40B4-BE49-F238E27FC236}">
                <a16:creationId xmlns:a16="http://schemas.microsoft.com/office/drawing/2014/main" id="{D3448BA8-C11F-DA14-BF33-AF6A193DB772}"/>
              </a:ext>
            </a:extLst>
          </p:cNvPr>
          <p:cNvSpPr txBox="1"/>
          <p:nvPr/>
        </p:nvSpPr>
        <p:spPr>
          <a:xfrm>
            <a:off x="9876211" y="1485355"/>
            <a:ext cx="8370089" cy="911211"/>
          </a:xfrm>
          <a:prstGeom prst="rect">
            <a:avLst/>
          </a:prstGeom>
          <a:noFill/>
        </p:spPr>
        <p:txBody>
          <a:bodyPr wrap="square">
            <a:spAutoFit/>
          </a:bodyPr>
          <a:lstStyle/>
          <a:p>
            <a:pPr marL="298450" marR="5080" indent="-285750">
              <a:lnSpc>
                <a:spcPct val="151800"/>
              </a:lnSpc>
              <a:spcBef>
                <a:spcPts val="100"/>
              </a:spcBef>
              <a:buSzPct val="120000"/>
              <a:buFont typeface="Arial" panose="020B0604020202020204" pitchFamily="34" charset="0"/>
              <a:buChar char="•"/>
            </a:pPr>
            <a:r>
              <a:rPr lang="en-US" sz="1800" dirty="0">
                <a:solidFill>
                  <a:srgbClr val="FFFFFF"/>
                </a:solidFill>
                <a:latin typeface="Poppins" panose="00000500000000000000" pitchFamily="2" charset="0"/>
                <a:cs typeface="Poppins" panose="00000500000000000000" pitchFamily="2" charset="0"/>
              </a:rPr>
              <a:t>No open pre-close tasks, key deliverable at close are the collab tools</a:t>
            </a:r>
          </a:p>
          <a:p>
            <a:pPr marL="298450" marR="5080" indent="-285750">
              <a:lnSpc>
                <a:spcPct val="151800"/>
              </a:lnSpc>
              <a:spcBef>
                <a:spcPts val="100"/>
              </a:spcBef>
              <a:buSzPct val="120000"/>
              <a:buFont typeface="Arial" panose="020B0604020202020204" pitchFamily="34" charset="0"/>
              <a:buChar char="•"/>
            </a:pPr>
            <a:r>
              <a:rPr lang="en-US" sz="1800" dirty="0">
                <a:solidFill>
                  <a:srgbClr val="FFFFFF"/>
                </a:solidFill>
                <a:latin typeface="Poppins" panose="00000500000000000000" pitchFamily="2" charset="0"/>
                <a:cs typeface="Poppins" panose="00000500000000000000" pitchFamily="2" charset="0"/>
              </a:rPr>
              <a:t>No risks / issues related to Day 1</a:t>
            </a:r>
            <a:endParaRPr lang="en-US" sz="1800" dirty="0">
              <a:latin typeface="Poppins" panose="00000500000000000000" pitchFamily="2" charset="0"/>
              <a:cs typeface="Poppins" panose="00000500000000000000" pitchFamily="2" charset="0"/>
            </a:endParaRPr>
          </a:p>
        </p:txBody>
      </p:sp>
      <p:sp>
        <p:nvSpPr>
          <p:cNvPr id="22" name="TextBox 21">
            <a:extLst>
              <a:ext uri="{FF2B5EF4-FFF2-40B4-BE49-F238E27FC236}">
                <a16:creationId xmlns:a16="http://schemas.microsoft.com/office/drawing/2014/main" id="{42A9D7CB-3886-E01F-8838-0AD7A87ACA85}"/>
              </a:ext>
            </a:extLst>
          </p:cNvPr>
          <p:cNvSpPr txBox="1"/>
          <p:nvPr/>
        </p:nvSpPr>
        <p:spPr>
          <a:xfrm>
            <a:off x="9876211" y="2530475"/>
            <a:ext cx="5736607" cy="523220"/>
          </a:xfrm>
          <a:prstGeom prst="rect">
            <a:avLst/>
          </a:prstGeom>
          <a:noFill/>
        </p:spPr>
        <p:txBody>
          <a:bodyPr wrap="square">
            <a:spAutoFit/>
          </a:bodyPr>
          <a:lstStyle/>
          <a:p>
            <a:pPr marL="12700">
              <a:lnSpc>
                <a:spcPct val="100000"/>
              </a:lnSpc>
            </a:pPr>
            <a:r>
              <a:rPr lang="en-US" sz="2800" b="1" dirty="0">
                <a:solidFill>
                  <a:schemeClr val="bg1"/>
                </a:solidFill>
                <a:latin typeface="Poppins" panose="00000500000000000000" pitchFamily="2" charset="0"/>
                <a:cs typeface="Poppins" panose="00000500000000000000" pitchFamily="2" charset="0"/>
              </a:rPr>
              <a:t>Business Processes for Day 1</a:t>
            </a:r>
            <a:endParaRPr lang="en-US" sz="2800" dirty="0">
              <a:solidFill>
                <a:schemeClr val="bg1"/>
              </a:solidFill>
              <a:latin typeface="Poppins" panose="00000500000000000000" pitchFamily="2" charset="0"/>
              <a:cs typeface="Poppins" panose="00000500000000000000" pitchFamily="2" charset="0"/>
            </a:endParaRPr>
          </a:p>
        </p:txBody>
      </p:sp>
      <p:sp>
        <p:nvSpPr>
          <p:cNvPr id="26" name="TextBox 25">
            <a:extLst>
              <a:ext uri="{FF2B5EF4-FFF2-40B4-BE49-F238E27FC236}">
                <a16:creationId xmlns:a16="http://schemas.microsoft.com/office/drawing/2014/main" id="{D6D5A978-4E0A-4E71-754B-0A7AEAB17F54}"/>
              </a:ext>
            </a:extLst>
          </p:cNvPr>
          <p:cNvSpPr txBox="1"/>
          <p:nvPr/>
        </p:nvSpPr>
        <p:spPr>
          <a:xfrm>
            <a:off x="9876211" y="6188075"/>
            <a:ext cx="6881439" cy="523220"/>
          </a:xfrm>
          <a:prstGeom prst="rect">
            <a:avLst/>
          </a:prstGeom>
          <a:noFill/>
        </p:spPr>
        <p:txBody>
          <a:bodyPr wrap="square">
            <a:spAutoFit/>
          </a:bodyPr>
          <a:lstStyle/>
          <a:p>
            <a:pPr marL="12700">
              <a:lnSpc>
                <a:spcPct val="100000"/>
              </a:lnSpc>
            </a:pPr>
            <a:r>
              <a:rPr lang="en-US" sz="2800" b="1" dirty="0">
                <a:solidFill>
                  <a:srgbClr val="FFFFFF"/>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28" name="TextBox 27">
            <a:extLst>
              <a:ext uri="{FF2B5EF4-FFF2-40B4-BE49-F238E27FC236}">
                <a16:creationId xmlns:a16="http://schemas.microsoft.com/office/drawing/2014/main" id="{8AF5428F-EA27-E4B1-8627-DD2F42D35582}"/>
              </a:ext>
            </a:extLst>
          </p:cNvPr>
          <p:cNvSpPr txBox="1"/>
          <p:nvPr/>
        </p:nvSpPr>
        <p:spPr>
          <a:xfrm>
            <a:off x="9876211" y="6756495"/>
            <a:ext cx="7565407" cy="2045303"/>
          </a:xfrm>
          <a:prstGeom prst="rect">
            <a:avLst/>
          </a:prstGeom>
          <a:noFill/>
        </p:spPr>
        <p:txBody>
          <a:bodyPr wrap="square">
            <a:spAutoFit/>
          </a:bodyPr>
          <a:lstStyle/>
          <a:p>
            <a:pPr marL="298450" marR="916305" indent="-285750">
              <a:lnSpc>
                <a:spcPts val="1900"/>
              </a:lnSpc>
              <a:spcBef>
                <a:spcPts val="2085"/>
              </a:spcBef>
              <a:buSzPct val="120000"/>
              <a:buFont typeface="Arial" panose="020B0604020202020204" pitchFamily="34" charset="0"/>
              <a:buChar char="•"/>
            </a:pPr>
            <a:r>
              <a:rPr lang="en-US" sz="1800" dirty="0">
                <a:solidFill>
                  <a:srgbClr val="FFFFFF"/>
                </a:solidFill>
                <a:latin typeface="Poppins" panose="00000500000000000000" pitchFamily="2" charset="0"/>
                <a:cs typeface="Poppins" panose="00000500000000000000" pitchFamily="2" charset="0"/>
              </a:rPr>
              <a:t>We will send out a short welcome video from CIO to the new Technology organization after Day 1.</a:t>
            </a:r>
            <a:endParaRPr lang="en-US" sz="1800" dirty="0">
              <a:latin typeface="Poppins" panose="00000500000000000000" pitchFamily="2" charset="0"/>
              <a:cs typeface="Poppins" panose="00000500000000000000" pitchFamily="2" charset="0"/>
            </a:endParaRPr>
          </a:p>
          <a:p>
            <a:pPr marL="298450" marR="293370" indent="-285750">
              <a:lnSpc>
                <a:spcPts val="1900"/>
              </a:lnSpc>
              <a:spcBef>
                <a:spcPts val="1864"/>
              </a:spcBef>
              <a:buSzPct val="120000"/>
              <a:buFont typeface="Arial" panose="020B0604020202020204" pitchFamily="34" charset="0"/>
              <a:buChar char="•"/>
            </a:pPr>
            <a:r>
              <a:rPr lang="en-US" sz="1800" dirty="0">
                <a:solidFill>
                  <a:srgbClr val="FFFFFF"/>
                </a:solidFill>
                <a:latin typeface="Poppins" panose="00000500000000000000" pitchFamily="2" charset="0"/>
                <a:cs typeface="Poppins" panose="00000500000000000000" pitchFamily="2" charset="0"/>
              </a:rPr>
              <a:t>We will have a virtual Technology War Room which will contain members of both the Acquirer and Acquiree Help Desks and other key technology leaders. Users will continue to report any technology issues via the existing channels for each organization.</a:t>
            </a:r>
            <a:endParaRPr lang="en-US" sz="1800" dirty="0">
              <a:latin typeface="Poppins" panose="00000500000000000000" pitchFamily="2" charset="0"/>
              <a:cs typeface="Poppins" panose="00000500000000000000" pitchFamily="2" charset="0"/>
            </a:endParaRPr>
          </a:p>
        </p:txBody>
      </p:sp>
      <p:sp>
        <p:nvSpPr>
          <p:cNvPr id="30" name="TextBox 29">
            <a:extLst>
              <a:ext uri="{FF2B5EF4-FFF2-40B4-BE49-F238E27FC236}">
                <a16:creationId xmlns:a16="http://schemas.microsoft.com/office/drawing/2014/main" id="{3051A139-EDC2-42B3-545F-55C47451C692}"/>
              </a:ext>
            </a:extLst>
          </p:cNvPr>
          <p:cNvSpPr txBox="1"/>
          <p:nvPr/>
        </p:nvSpPr>
        <p:spPr>
          <a:xfrm>
            <a:off x="9876211" y="9083675"/>
            <a:ext cx="5357439" cy="523220"/>
          </a:xfrm>
          <a:prstGeom prst="rect">
            <a:avLst/>
          </a:prstGeom>
          <a:noFill/>
        </p:spPr>
        <p:txBody>
          <a:bodyPr wrap="square">
            <a:spAutoFit/>
          </a:bodyPr>
          <a:lstStyle/>
          <a:p>
            <a:pPr marL="12700">
              <a:lnSpc>
                <a:spcPct val="100000"/>
              </a:lnSpc>
              <a:spcBef>
                <a:spcPts val="5"/>
              </a:spcBef>
            </a:pPr>
            <a:r>
              <a:rPr lang="en-US" sz="2800" b="1" dirty="0">
                <a:solidFill>
                  <a:srgbClr val="FFFFFF"/>
                </a:solidFill>
                <a:latin typeface="Poppins" panose="00000500000000000000" pitchFamily="2" charset="0"/>
                <a:cs typeface="Poppins" panose="00000500000000000000" pitchFamily="2" charset="0"/>
              </a:rPr>
              <a:t>Functional Alignment</a:t>
            </a:r>
            <a:endParaRPr lang="en-US" sz="2800" dirty="0">
              <a:latin typeface="Poppins" panose="00000500000000000000" pitchFamily="2" charset="0"/>
              <a:cs typeface="Poppins" panose="00000500000000000000" pitchFamily="2" charset="0"/>
            </a:endParaRPr>
          </a:p>
        </p:txBody>
      </p:sp>
      <p:sp>
        <p:nvSpPr>
          <p:cNvPr id="32" name="TextBox 31">
            <a:extLst>
              <a:ext uri="{FF2B5EF4-FFF2-40B4-BE49-F238E27FC236}">
                <a16:creationId xmlns:a16="http://schemas.microsoft.com/office/drawing/2014/main" id="{BF9663F9-6DAD-4BDB-44BB-3CCADF91EB47}"/>
              </a:ext>
            </a:extLst>
          </p:cNvPr>
          <p:cNvSpPr txBox="1"/>
          <p:nvPr/>
        </p:nvSpPr>
        <p:spPr>
          <a:xfrm>
            <a:off x="9857829" y="3104250"/>
            <a:ext cx="8370089" cy="2750176"/>
          </a:xfrm>
          <a:prstGeom prst="rect">
            <a:avLst/>
          </a:prstGeom>
          <a:noFill/>
        </p:spPr>
        <p:txBody>
          <a:bodyPr wrap="square">
            <a:spAutoFit/>
          </a:bodyPr>
          <a:lstStyle/>
          <a:p>
            <a:pPr marL="285750" marR="0" lvl="0" indent="-285750">
              <a:lnSpc>
                <a:spcPct val="107000"/>
              </a:lnSpc>
              <a:spcBef>
                <a:spcPts val="0"/>
              </a:spcBef>
              <a:spcAft>
                <a:spcPts val="0"/>
              </a:spcAft>
              <a:buSzPct val="120000"/>
              <a:buFont typeface="Arial" panose="020B0604020202020204" pitchFamily="34" charset="0"/>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Both Acquirer and Acquiree users will be able to chat/call each other via Teams</a:t>
            </a:r>
          </a:p>
          <a:p>
            <a:pPr marL="285750" marR="0" lvl="0" indent="-285750">
              <a:lnSpc>
                <a:spcPct val="107000"/>
              </a:lnSpc>
              <a:spcBef>
                <a:spcPts val="0"/>
              </a:spcBef>
              <a:spcAft>
                <a:spcPts val="0"/>
              </a:spcAft>
              <a:buSzPct val="120000"/>
              <a:buFont typeface="Arial" panose="020B0604020202020204" pitchFamily="34" charset="0"/>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285750" marR="0" lvl="0" indent="-285750">
              <a:lnSpc>
                <a:spcPct val="107000"/>
              </a:lnSpc>
              <a:spcBef>
                <a:spcPts val="0"/>
              </a:spcBef>
              <a:spcAft>
                <a:spcPts val="0"/>
              </a:spcAft>
              <a:buSzPct val="120000"/>
              <a:buFont typeface="Arial" panose="020B0604020202020204" pitchFamily="34" charset="0"/>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Outlook Calendar and Address Book - Both Acquirer and Acquiree users will have access to each other's calendars and address books</a:t>
            </a:r>
          </a:p>
          <a:p>
            <a:pPr marL="285750" marR="0" lvl="0" indent="-285750">
              <a:lnSpc>
                <a:spcPct val="107000"/>
              </a:lnSpc>
              <a:spcBef>
                <a:spcPts val="0"/>
              </a:spcBef>
              <a:spcAft>
                <a:spcPts val="0"/>
              </a:spcAft>
              <a:buSzPct val="120000"/>
              <a:buFont typeface="Arial" panose="020B0604020202020204" pitchFamily="34" charset="0"/>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285750" marR="0" lvl="0" indent="-285750">
              <a:lnSpc>
                <a:spcPct val="107000"/>
              </a:lnSpc>
              <a:spcBef>
                <a:spcPts val="0"/>
              </a:spcBef>
              <a:spcAft>
                <a:spcPts val="0"/>
              </a:spcAft>
              <a:buSzPct val="120000"/>
              <a:buFont typeface="Arial" panose="020B0604020202020204" pitchFamily="34" charset="0"/>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Intranet - All Acquiree users will have access to Acquirer’s intranet</a:t>
            </a:r>
          </a:p>
          <a:p>
            <a:pPr marL="285750" marR="0" lvl="0" indent="-285750">
              <a:lnSpc>
                <a:spcPct val="107000"/>
              </a:lnSpc>
              <a:spcBef>
                <a:spcPts val="0"/>
              </a:spcBef>
              <a:spcAft>
                <a:spcPts val="0"/>
              </a:spcAft>
              <a:buSzPct val="120000"/>
              <a:buFont typeface="Arial" panose="020B0604020202020204" pitchFamily="34" charset="0"/>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285750" marR="0" lvl="0" indent="-285750">
              <a:lnSpc>
                <a:spcPct val="107000"/>
              </a:lnSpc>
              <a:spcBef>
                <a:spcPts val="0"/>
              </a:spcBef>
              <a:spcAft>
                <a:spcPts val="800"/>
              </a:spcAft>
              <a:buSzPct val="120000"/>
              <a:buFont typeface="Arial" panose="020B0604020202020204" pitchFamily="34" charset="0"/>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Enable employees of Acquiree and Acquirer to access applications</a:t>
            </a:r>
          </a:p>
        </p:txBody>
      </p:sp>
      <p:sp>
        <p:nvSpPr>
          <p:cNvPr id="9" name="Slide Number Placeholder 8">
            <a:extLst>
              <a:ext uri="{FF2B5EF4-FFF2-40B4-BE49-F238E27FC236}">
                <a16:creationId xmlns:a16="http://schemas.microsoft.com/office/drawing/2014/main" id="{32927AF3-4827-B88B-C043-B049D9837D94}"/>
              </a:ext>
            </a:extLst>
          </p:cNvPr>
          <p:cNvSpPr>
            <a:spLocks noGrp="1"/>
          </p:cNvSpPr>
          <p:nvPr>
            <p:ph type="sldNum" sz="quarter" idx="7"/>
          </p:nvPr>
        </p:nvSpPr>
        <p:spPr/>
        <p:txBody>
          <a:bodyPr/>
          <a:lstStyle/>
          <a:p>
            <a:fld id="{B6F15528-21DE-4FAA-801E-634DDDAF4B2B}" type="slidenum">
              <a:rPr lang="en-US" smtClean="0">
                <a:solidFill>
                  <a:schemeClr val="bg1"/>
                </a:solidFill>
              </a:rPr>
              <a:t>6</a:t>
            </a:fld>
            <a:endParaRPr lang="en-US" dirty="0">
              <a:solidFill>
                <a:schemeClr val="bg1"/>
              </a:solidFill>
            </a:endParaRPr>
          </a:p>
        </p:txBody>
      </p:sp>
      <p:sp>
        <p:nvSpPr>
          <p:cNvPr id="10" name="Holder 5">
            <a:extLst>
              <a:ext uri="{FF2B5EF4-FFF2-40B4-BE49-F238E27FC236}">
                <a16:creationId xmlns:a16="http://schemas.microsoft.com/office/drawing/2014/main" id="{C7A8D72C-BFFF-E6B7-3EAD-3306663FECE0}"/>
              </a:ext>
            </a:extLst>
          </p:cNvPr>
          <p:cNvSpPr txBox="1">
            <a:spLocks/>
          </p:cNvSpPr>
          <p:nvPr/>
        </p:nvSpPr>
        <p:spPr>
          <a:xfrm>
            <a:off x="1644333" y="1065160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Poppins" pitchFamily="2" charset="77"/>
                <a:ea typeface="Tahoma" panose="020B0604030504040204" pitchFamily="34" charset="0"/>
                <a:cs typeface="Poppins" pitchFamily="2" charset="77"/>
              </a:rPr>
              <a:t>© 100-Day Advisors    MandAPlaybook.com</a:t>
            </a:r>
            <a:endParaRPr lang="en-US" sz="1200" dirty="0">
              <a:solidFill>
                <a:schemeClr val="bg1"/>
              </a:solidFill>
              <a:effectLst/>
              <a:latin typeface="Poppins" pitchFamily="2" charset="77"/>
              <a:ea typeface="Tahoma" panose="020B0604030504040204" pitchFamily="34" charset="0"/>
              <a:cs typeface="Poppins" pitchFamily="2" charset="77"/>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9149797" y="2372990"/>
            <a:ext cx="50800" cy="52705"/>
          </a:xfrm>
          <a:custGeom>
            <a:avLst/>
            <a:gdLst/>
            <a:ahLst/>
            <a:cxnLst/>
            <a:rect l="l" t="t" r="r" b="b"/>
            <a:pathLst>
              <a:path w="50800" h="52705">
                <a:moveTo>
                  <a:pt x="25291" y="0"/>
                </a:moveTo>
                <a:lnTo>
                  <a:pt x="6330" y="8180"/>
                </a:lnTo>
                <a:lnTo>
                  <a:pt x="0" y="26177"/>
                </a:lnTo>
                <a:lnTo>
                  <a:pt x="6315" y="44174"/>
                </a:lnTo>
                <a:lnTo>
                  <a:pt x="25291" y="52354"/>
                </a:lnTo>
                <a:lnTo>
                  <a:pt x="44247" y="44174"/>
                </a:lnTo>
                <a:lnTo>
                  <a:pt x="50578" y="26177"/>
                </a:lnTo>
                <a:lnTo>
                  <a:pt x="44265" y="8180"/>
                </a:lnTo>
                <a:lnTo>
                  <a:pt x="25291" y="0"/>
                </a:lnTo>
                <a:close/>
              </a:path>
            </a:pathLst>
          </a:custGeom>
          <a:solidFill>
            <a:srgbClr val="FBBE01"/>
          </a:solidFill>
        </p:spPr>
        <p:txBody>
          <a:bodyPr wrap="square" lIns="0" tIns="0" rIns="0" bIns="0" rtlCol="0"/>
          <a:lstStyle/>
          <a:p>
            <a:endParaRPr/>
          </a:p>
        </p:txBody>
      </p:sp>
      <p:sp>
        <p:nvSpPr>
          <p:cNvPr id="3" name="object 3"/>
          <p:cNvSpPr/>
          <p:nvPr/>
        </p:nvSpPr>
        <p:spPr>
          <a:xfrm>
            <a:off x="1532572" y="635"/>
            <a:ext cx="17038955" cy="11308715"/>
          </a:xfrm>
          <a:custGeom>
            <a:avLst/>
            <a:gdLst/>
            <a:ahLst/>
            <a:cxnLst/>
            <a:rect l="l" t="t" r="r" b="b"/>
            <a:pathLst>
              <a:path w="17038955" h="11308715">
                <a:moveTo>
                  <a:pt x="17038612" y="0"/>
                </a:moveTo>
                <a:lnTo>
                  <a:pt x="0" y="0"/>
                </a:lnTo>
                <a:lnTo>
                  <a:pt x="0" y="11308556"/>
                </a:lnTo>
                <a:lnTo>
                  <a:pt x="17038612" y="11308556"/>
                </a:lnTo>
                <a:lnTo>
                  <a:pt x="17038612" y="0"/>
                </a:lnTo>
                <a:close/>
              </a:path>
            </a:pathLst>
          </a:custGeom>
          <a:solidFill>
            <a:srgbClr val="007AC3"/>
          </a:solidFill>
        </p:spPr>
        <p:txBody>
          <a:bodyPr wrap="square" lIns="0" tIns="0" rIns="0" bIns="0" rtlCol="0"/>
          <a:lstStyle/>
          <a:p>
            <a:endParaRPr dirty="0"/>
          </a:p>
        </p:txBody>
      </p:sp>
      <p:sp>
        <p:nvSpPr>
          <p:cNvPr id="4" name="object 4"/>
          <p:cNvSpPr txBox="1">
            <a:spLocks noGrp="1"/>
          </p:cNvSpPr>
          <p:nvPr>
            <p:ph type="title"/>
          </p:nvPr>
        </p:nvSpPr>
        <p:spPr>
          <a:xfrm>
            <a:off x="3359293" y="1001023"/>
            <a:ext cx="4100829" cy="1166986"/>
          </a:xfrm>
          <a:prstGeom prst="rect">
            <a:avLst/>
          </a:prstGeom>
        </p:spPr>
        <p:txBody>
          <a:bodyPr vert="horz" wrap="square" lIns="0" tIns="12700" rIns="0" bIns="0" rtlCol="0">
            <a:spAutoFit/>
          </a:bodyPr>
          <a:lstStyle/>
          <a:p>
            <a:pPr marL="12700">
              <a:lnSpc>
                <a:spcPct val="100000"/>
              </a:lnSpc>
              <a:spcBef>
                <a:spcPts val="100"/>
              </a:spcBef>
            </a:pPr>
            <a:r>
              <a:rPr dirty="0">
                <a:latin typeface="Poppins" panose="00000500000000000000" pitchFamily="2" charset="0"/>
                <a:cs typeface="Poppins" panose="00000500000000000000" pitchFamily="2" charset="0"/>
              </a:rPr>
              <a:t>Facilities</a:t>
            </a:r>
          </a:p>
        </p:txBody>
      </p:sp>
      <p:sp>
        <p:nvSpPr>
          <p:cNvPr id="9" name="object 9"/>
          <p:cNvSpPr/>
          <p:nvPr/>
        </p:nvSpPr>
        <p:spPr>
          <a:xfrm>
            <a:off x="0" y="5"/>
            <a:ext cx="20104100" cy="11308715"/>
          </a:xfrm>
          <a:custGeom>
            <a:avLst/>
            <a:gdLst/>
            <a:ahLst/>
            <a:cxnLst/>
            <a:rect l="l" t="t" r="r" b="b"/>
            <a:pathLst>
              <a:path w="20104100" h="11308715">
                <a:moveTo>
                  <a:pt x="1532737" y="0"/>
                </a:moveTo>
                <a:lnTo>
                  <a:pt x="0" y="0"/>
                </a:lnTo>
                <a:lnTo>
                  <a:pt x="0" y="11308550"/>
                </a:lnTo>
                <a:lnTo>
                  <a:pt x="1532737" y="11308550"/>
                </a:lnTo>
                <a:lnTo>
                  <a:pt x="1532737" y="0"/>
                </a:lnTo>
                <a:close/>
              </a:path>
              <a:path w="20104100" h="11308715">
                <a:moveTo>
                  <a:pt x="20104100" y="10542194"/>
                </a:moveTo>
                <a:lnTo>
                  <a:pt x="20102589" y="10493718"/>
                </a:lnTo>
                <a:lnTo>
                  <a:pt x="20098119" y="10446055"/>
                </a:lnTo>
                <a:lnTo>
                  <a:pt x="20090791" y="10399281"/>
                </a:lnTo>
                <a:lnTo>
                  <a:pt x="20080694" y="10353484"/>
                </a:lnTo>
                <a:lnTo>
                  <a:pt x="20067893" y="10308768"/>
                </a:lnTo>
                <a:lnTo>
                  <a:pt x="20052513" y="10265194"/>
                </a:lnTo>
                <a:lnTo>
                  <a:pt x="20034619" y="10222890"/>
                </a:lnTo>
                <a:lnTo>
                  <a:pt x="20014299" y="10181907"/>
                </a:lnTo>
                <a:lnTo>
                  <a:pt x="19991667" y="10142372"/>
                </a:lnTo>
                <a:lnTo>
                  <a:pt x="19966788" y="10104349"/>
                </a:lnTo>
                <a:lnTo>
                  <a:pt x="19939762" y="10067925"/>
                </a:lnTo>
                <a:lnTo>
                  <a:pt x="19910679" y="10033203"/>
                </a:lnTo>
                <a:lnTo>
                  <a:pt x="19879628" y="10000285"/>
                </a:lnTo>
                <a:lnTo>
                  <a:pt x="19846697" y="9969233"/>
                </a:lnTo>
                <a:lnTo>
                  <a:pt x="19811988" y="9940150"/>
                </a:lnTo>
                <a:lnTo>
                  <a:pt x="19775564" y="9913125"/>
                </a:lnTo>
                <a:lnTo>
                  <a:pt x="19737540" y="9888245"/>
                </a:lnTo>
                <a:lnTo>
                  <a:pt x="19698005" y="9865601"/>
                </a:lnTo>
                <a:lnTo>
                  <a:pt x="19657022" y="9845294"/>
                </a:lnTo>
                <a:lnTo>
                  <a:pt x="19614706" y="9827400"/>
                </a:lnTo>
                <a:lnTo>
                  <a:pt x="19571145" y="9812007"/>
                </a:lnTo>
                <a:lnTo>
                  <a:pt x="19526428" y="9799218"/>
                </a:lnTo>
                <a:lnTo>
                  <a:pt x="19480632" y="9789109"/>
                </a:lnTo>
                <a:lnTo>
                  <a:pt x="19433858" y="9781781"/>
                </a:lnTo>
                <a:lnTo>
                  <a:pt x="19386182" y="9777324"/>
                </a:lnTo>
                <a:lnTo>
                  <a:pt x="19337719" y="9775812"/>
                </a:lnTo>
                <a:lnTo>
                  <a:pt x="19289256" y="9777324"/>
                </a:lnTo>
                <a:lnTo>
                  <a:pt x="19241593" y="9781781"/>
                </a:lnTo>
                <a:lnTo>
                  <a:pt x="19194819" y="9789109"/>
                </a:lnTo>
                <a:lnTo>
                  <a:pt x="19149022" y="9799218"/>
                </a:lnTo>
                <a:lnTo>
                  <a:pt x="19104293" y="9812007"/>
                </a:lnTo>
                <a:lnTo>
                  <a:pt x="19060732" y="9827400"/>
                </a:lnTo>
                <a:lnTo>
                  <a:pt x="19018416" y="9845294"/>
                </a:lnTo>
                <a:lnTo>
                  <a:pt x="18977445" y="9865601"/>
                </a:lnTo>
                <a:lnTo>
                  <a:pt x="18937897" y="9888245"/>
                </a:lnTo>
                <a:lnTo>
                  <a:pt x="18899874" y="9913125"/>
                </a:lnTo>
                <a:lnTo>
                  <a:pt x="18863463" y="9940150"/>
                </a:lnTo>
                <a:lnTo>
                  <a:pt x="18828741" y="9969233"/>
                </a:lnTo>
                <a:lnTo>
                  <a:pt x="18795823" y="10000285"/>
                </a:lnTo>
                <a:lnTo>
                  <a:pt x="18764771" y="10033203"/>
                </a:lnTo>
                <a:lnTo>
                  <a:pt x="18735688" y="10067925"/>
                </a:lnTo>
                <a:lnTo>
                  <a:pt x="18708662" y="10104349"/>
                </a:lnTo>
                <a:lnTo>
                  <a:pt x="18683783" y="10142372"/>
                </a:lnTo>
                <a:lnTo>
                  <a:pt x="18661152" y="10181907"/>
                </a:lnTo>
                <a:lnTo>
                  <a:pt x="18640832" y="10222890"/>
                </a:lnTo>
                <a:lnTo>
                  <a:pt x="18622937" y="10265194"/>
                </a:lnTo>
                <a:lnTo>
                  <a:pt x="18607558" y="10308768"/>
                </a:lnTo>
                <a:lnTo>
                  <a:pt x="18594756" y="10353484"/>
                </a:lnTo>
                <a:lnTo>
                  <a:pt x="18584660" y="10399281"/>
                </a:lnTo>
                <a:lnTo>
                  <a:pt x="18577332" y="10446055"/>
                </a:lnTo>
                <a:lnTo>
                  <a:pt x="18572861" y="10493718"/>
                </a:lnTo>
                <a:lnTo>
                  <a:pt x="18571350" y="10542194"/>
                </a:lnTo>
                <a:lnTo>
                  <a:pt x="18572861" y="10590657"/>
                </a:lnTo>
                <a:lnTo>
                  <a:pt x="18577332" y="10638320"/>
                </a:lnTo>
                <a:lnTo>
                  <a:pt x="18584660" y="10685094"/>
                </a:lnTo>
                <a:lnTo>
                  <a:pt x="18594756" y="10730890"/>
                </a:lnTo>
                <a:lnTo>
                  <a:pt x="18607558" y="10775607"/>
                </a:lnTo>
                <a:lnTo>
                  <a:pt x="18622937" y="10819168"/>
                </a:lnTo>
                <a:lnTo>
                  <a:pt x="18640832" y="10861485"/>
                </a:lnTo>
                <a:lnTo>
                  <a:pt x="18661152" y="10902455"/>
                </a:lnTo>
                <a:lnTo>
                  <a:pt x="18683783" y="10942003"/>
                </a:lnTo>
                <a:lnTo>
                  <a:pt x="18708662" y="10980026"/>
                </a:lnTo>
                <a:lnTo>
                  <a:pt x="18735688" y="11016437"/>
                </a:lnTo>
                <a:lnTo>
                  <a:pt x="18764771" y="11051159"/>
                </a:lnTo>
                <a:lnTo>
                  <a:pt x="18795823" y="11084090"/>
                </a:lnTo>
                <a:lnTo>
                  <a:pt x="18828741" y="11115142"/>
                </a:lnTo>
                <a:lnTo>
                  <a:pt x="18863463" y="11144225"/>
                </a:lnTo>
                <a:lnTo>
                  <a:pt x="18899874" y="11171238"/>
                </a:lnTo>
                <a:lnTo>
                  <a:pt x="18937897" y="11196117"/>
                </a:lnTo>
                <a:lnTo>
                  <a:pt x="18977445" y="11218761"/>
                </a:lnTo>
                <a:lnTo>
                  <a:pt x="19018416" y="11239068"/>
                </a:lnTo>
                <a:lnTo>
                  <a:pt x="19060732" y="11256963"/>
                </a:lnTo>
                <a:lnTo>
                  <a:pt x="19104293" y="11272355"/>
                </a:lnTo>
                <a:lnTo>
                  <a:pt x="19149022" y="11285144"/>
                </a:lnTo>
                <a:lnTo>
                  <a:pt x="19194819" y="11295253"/>
                </a:lnTo>
                <a:lnTo>
                  <a:pt x="19241593" y="11302581"/>
                </a:lnTo>
                <a:lnTo>
                  <a:pt x="19289256" y="11307039"/>
                </a:lnTo>
                <a:lnTo>
                  <a:pt x="19337719" y="11308550"/>
                </a:lnTo>
                <a:lnTo>
                  <a:pt x="19386182" y="11307039"/>
                </a:lnTo>
                <a:lnTo>
                  <a:pt x="19433858" y="11302581"/>
                </a:lnTo>
                <a:lnTo>
                  <a:pt x="19480632" y="11295253"/>
                </a:lnTo>
                <a:lnTo>
                  <a:pt x="19526428" y="11285144"/>
                </a:lnTo>
                <a:lnTo>
                  <a:pt x="19571145" y="11272355"/>
                </a:lnTo>
                <a:lnTo>
                  <a:pt x="19614706" y="11256963"/>
                </a:lnTo>
                <a:lnTo>
                  <a:pt x="19657022" y="11239068"/>
                </a:lnTo>
                <a:lnTo>
                  <a:pt x="19698005" y="11218761"/>
                </a:lnTo>
                <a:lnTo>
                  <a:pt x="19737540" y="11196117"/>
                </a:lnTo>
                <a:lnTo>
                  <a:pt x="19775564" y="11171238"/>
                </a:lnTo>
                <a:lnTo>
                  <a:pt x="19811988" y="11144225"/>
                </a:lnTo>
                <a:lnTo>
                  <a:pt x="19846697" y="11115142"/>
                </a:lnTo>
                <a:lnTo>
                  <a:pt x="19879628" y="11084090"/>
                </a:lnTo>
                <a:lnTo>
                  <a:pt x="19910679" y="11051159"/>
                </a:lnTo>
                <a:lnTo>
                  <a:pt x="19939762" y="11016437"/>
                </a:lnTo>
                <a:lnTo>
                  <a:pt x="19966788" y="10980026"/>
                </a:lnTo>
                <a:lnTo>
                  <a:pt x="19991667" y="10942003"/>
                </a:lnTo>
                <a:lnTo>
                  <a:pt x="20014299" y="10902455"/>
                </a:lnTo>
                <a:lnTo>
                  <a:pt x="20034619" y="10861485"/>
                </a:lnTo>
                <a:lnTo>
                  <a:pt x="20052513" y="10819168"/>
                </a:lnTo>
                <a:lnTo>
                  <a:pt x="20067893" y="10775607"/>
                </a:lnTo>
                <a:lnTo>
                  <a:pt x="20080694" y="10730890"/>
                </a:lnTo>
                <a:lnTo>
                  <a:pt x="20090791" y="10685094"/>
                </a:lnTo>
                <a:lnTo>
                  <a:pt x="20098119" y="10638320"/>
                </a:lnTo>
                <a:lnTo>
                  <a:pt x="20102589" y="10590657"/>
                </a:lnTo>
                <a:lnTo>
                  <a:pt x="20104100" y="10542194"/>
                </a:lnTo>
                <a:close/>
              </a:path>
              <a:path w="20104100" h="11308715">
                <a:moveTo>
                  <a:pt x="20104100" y="0"/>
                </a:moveTo>
                <a:lnTo>
                  <a:pt x="18571350" y="0"/>
                </a:lnTo>
                <a:lnTo>
                  <a:pt x="18572112" y="48666"/>
                </a:lnTo>
                <a:lnTo>
                  <a:pt x="18574360" y="96939"/>
                </a:lnTo>
                <a:lnTo>
                  <a:pt x="18578106" y="144818"/>
                </a:lnTo>
                <a:lnTo>
                  <a:pt x="18583288" y="192265"/>
                </a:lnTo>
                <a:lnTo>
                  <a:pt x="18589917" y="239280"/>
                </a:lnTo>
                <a:lnTo>
                  <a:pt x="18597944" y="285813"/>
                </a:lnTo>
                <a:lnTo>
                  <a:pt x="18607367" y="331863"/>
                </a:lnTo>
                <a:lnTo>
                  <a:pt x="18618162" y="377405"/>
                </a:lnTo>
                <a:lnTo>
                  <a:pt x="18630291" y="422414"/>
                </a:lnTo>
                <a:lnTo>
                  <a:pt x="18643740" y="466852"/>
                </a:lnTo>
                <a:lnTo>
                  <a:pt x="18658497" y="510717"/>
                </a:lnTo>
                <a:lnTo>
                  <a:pt x="18674525" y="553974"/>
                </a:lnTo>
                <a:lnTo>
                  <a:pt x="18691797" y="596620"/>
                </a:lnTo>
                <a:lnTo>
                  <a:pt x="18710313" y="638606"/>
                </a:lnTo>
                <a:lnTo>
                  <a:pt x="18730024" y="679932"/>
                </a:lnTo>
                <a:lnTo>
                  <a:pt x="18750928" y="720559"/>
                </a:lnTo>
                <a:lnTo>
                  <a:pt x="18773001" y="760463"/>
                </a:lnTo>
                <a:lnTo>
                  <a:pt x="18796216" y="799642"/>
                </a:lnTo>
                <a:lnTo>
                  <a:pt x="18820537" y="838060"/>
                </a:lnTo>
                <a:lnTo>
                  <a:pt x="18845962" y="875690"/>
                </a:lnTo>
                <a:lnTo>
                  <a:pt x="18872467" y="912520"/>
                </a:lnTo>
                <a:lnTo>
                  <a:pt x="18900013" y="948524"/>
                </a:lnTo>
                <a:lnTo>
                  <a:pt x="18928588" y="983678"/>
                </a:lnTo>
                <a:lnTo>
                  <a:pt x="18958179" y="1017955"/>
                </a:lnTo>
                <a:lnTo>
                  <a:pt x="18988748" y="1051344"/>
                </a:lnTo>
                <a:lnTo>
                  <a:pt x="19020282" y="1083818"/>
                </a:lnTo>
                <a:lnTo>
                  <a:pt x="19052744" y="1115352"/>
                </a:lnTo>
                <a:lnTo>
                  <a:pt x="19086132" y="1145921"/>
                </a:lnTo>
                <a:lnTo>
                  <a:pt x="19120422" y="1175499"/>
                </a:lnTo>
                <a:lnTo>
                  <a:pt x="19155576" y="1204087"/>
                </a:lnTo>
                <a:lnTo>
                  <a:pt x="19191567" y="1231633"/>
                </a:lnTo>
                <a:lnTo>
                  <a:pt x="19228397" y="1258125"/>
                </a:lnTo>
                <a:lnTo>
                  <a:pt x="19266040" y="1283550"/>
                </a:lnTo>
                <a:lnTo>
                  <a:pt x="19304445" y="1307884"/>
                </a:lnTo>
                <a:lnTo>
                  <a:pt x="19343624" y="1331087"/>
                </a:lnTo>
                <a:lnTo>
                  <a:pt x="19383541" y="1353159"/>
                </a:lnTo>
                <a:lnTo>
                  <a:pt x="19424168" y="1374063"/>
                </a:lnTo>
                <a:lnTo>
                  <a:pt x="19465481" y="1393786"/>
                </a:lnTo>
                <a:lnTo>
                  <a:pt x="19507480" y="1412290"/>
                </a:lnTo>
                <a:lnTo>
                  <a:pt x="19550114" y="1429575"/>
                </a:lnTo>
                <a:lnTo>
                  <a:pt x="19593370" y="1445602"/>
                </a:lnTo>
                <a:lnTo>
                  <a:pt x="19637236" y="1460347"/>
                </a:lnTo>
                <a:lnTo>
                  <a:pt x="19681686" y="1473796"/>
                </a:lnTo>
                <a:lnTo>
                  <a:pt x="19726682" y="1485938"/>
                </a:lnTo>
                <a:lnTo>
                  <a:pt x="19772224" y="1496720"/>
                </a:lnTo>
                <a:lnTo>
                  <a:pt x="19818274" y="1506143"/>
                </a:lnTo>
                <a:lnTo>
                  <a:pt x="19864820" y="1514182"/>
                </a:lnTo>
                <a:lnTo>
                  <a:pt x="19911822" y="1520799"/>
                </a:lnTo>
                <a:lnTo>
                  <a:pt x="19959282" y="1525993"/>
                </a:lnTo>
                <a:lnTo>
                  <a:pt x="20007161" y="1529727"/>
                </a:lnTo>
                <a:lnTo>
                  <a:pt x="20055434" y="1531988"/>
                </a:lnTo>
                <a:lnTo>
                  <a:pt x="20104088" y="1532750"/>
                </a:lnTo>
                <a:lnTo>
                  <a:pt x="20104100" y="0"/>
                </a:lnTo>
                <a:close/>
              </a:path>
            </a:pathLst>
          </a:custGeom>
          <a:solidFill>
            <a:srgbClr val="3F4042"/>
          </a:solidFill>
        </p:spPr>
        <p:txBody>
          <a:bodyPr wrap="square" lIns="0" tIns="0" rIns="0" bIns="0" rtlCol="0"/>
          <a:lstStyle/>
          <a:p>
            <a:endParaRPr/>
          </a:p>
        </p:txBody>
      </p:sp>
      <p:sp>
        <p:nvSpPr>
          <p:cNvPr id="21" name="TextBox 20">
            <a:extLst>
              <a:ext uri="{FF2B5EF4-FFF2-40B4-BE49-F238E27FC236}">
                <a16:creationId xmlns:a16="http://schemas.microsoft.com/office/drawing/2014/main" id="{C0BFA89C-66FD-A80A-DA1C-CAE5685F7137}"/>
              </a:ext>
            </a:extLst>
          </p:cNvPr>
          <p:cNvSpPr txBox="1"/>
          <p:nvPr/>
        </p:nvSpPr>
        <p:spPr>
          <a:xfrm>
            <a:off x="3031155" y="2792168"/>
            <a:ext cx="10050378"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Dashboard Review</a:t>
            </a:r>
            <a:endParaRPr lang="en-US" sz="2800" dirty="0">
              <a:latin typeface="Poppins" panose="00000500000000000000" pitchFamily="2" charset="0"/>
              <a:cs typeface="Poppins" panose="00000500000000000000" pitchFamily="2" charset="0"/>
            </a:endParaRPr>
          </a:p>
        </p:txBody>
      </p:sp>
      <p:sp>
        <p:nvSpPr>
          <p:cNvPr id="23" name="TextBox 22">
            <a:extLst>
              <a:ext uri="{FF2B5EF4-FFF2-40B4-BE49-F238E27FC236}">
                <a16:creationId xmlns:a16="http://schemas.microsoft.com/office/drawing/2014/main" id="{C87DDF2F-82CF-5573-7513-0EE4DA6FAEB1}"/>
              </a:ext>
            </a:extLst>
          </p:cNvPr>
          <p:cNvSpPr txBox="1"/>
          <p:nvPr/>
        </p:nvSpPr>
        <p:spPr>
          <a:xfrm>
            <a:off x="3031155" y="3336829"/>
            <a:ext cx="4380841" cy="971997"/>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open pre-close tasks</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risks / issues related to Day 1</a:t>
            </a:r>
          </a:p>
        </p:txBody>
      </p:sp>
      <p:sp>
        <p:nvSpPr>
          <p:cNvPr id="25" name="TextBox 24">
            <a:extLst>
              <a:ext uri="{FF2B5EF4-FFF2-40B4-BE49-F238E27FC236}">
                <a16:creationId xmlns:a16="http://schemas.microsoft.com/office/drawing/2014/main" id="{F72F27C5-506E-7757-2896-224436938A3B}"/>
              </a:ext>
            </a:extLst>
          </p:cNvPr>
          <p:cNvSpPr txBox="1"/>
          <p:nvPr/>
        </p:nvSpPr>
        <p:spPr>
          <a:xfrm>
            <a:off x="3031155" y="5998555"/>
            <a:ext cx="5700633"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Business Processes for Day 1</a:t>
            </a:r>
            <a:endParaRPr lang="en-US" sz="2800" dirty="0">
              <a:latin typeface="Poppins" panose="00000500000000000000" pitchFamily="2" charset="0"/>
              <a:cs typeface="Poppins" panose="00000500000000000000" pitchFamily="2" charset="0"/>
            </a:endParaRPr>
          </a:p>
        </p:txBody>
      </p:sp>
      <p:sp>
        <p:nvSpPr>
          <p:cNvPr id="27" name="TextBox 26">
            <a:extLst>
              <a:ext uri="{FF2B5EF4-FFF2-40B4-BE49-F238E27FC236}">
                <a16:creationId xmlns:a16="http://schemas.microsoft.com/office/drawing/2014/main" id="{5D618FDB-B671-51FB-C693-507167FADED0}"/>
              </a:ext>
            </a:extLst>
          </p:cNvPr>
          <p:cNvSpPr txBox="1"/>
          <p:nvPr/>
        </p:nvSpPr>
        <p:spPr>
          <a:xfrm>
            <a:off x="3031155" y="6575907"/>
            <a:ext cx="6343726" cy="2157450"/>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1 guide for selected Acquirer and Acquiree locations created, reviewed by Marketing and pages created for local ofﬁce fact sheets</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Day 1 guides include visitor processes and building access including badges for buildings with focus on selected Acquirer and Acquiree locations</a:t>
            </a:r>
          </a:p>
        </p:txBody>
      </p:sp>
      <p:sp>
        <p:nvSpPr>
          <p:cNvPr id="29" name="TextBox 28">
            <a:extLst>
              <a:ext uri="{FF2B5EF4-FFF2-40B4-BE49-F238E27FC236}">
                <a16:creationId xmlns:a16="http://schemas.microsoft.com/office/drawing/2014/main" id="{C5E8E247-3FD6-AAF1-A8F0-50B95D52CEA4}"/>
              </a:ext>
            </a:extLst>
          </p:cNvPr>
          <p:cNvSpPr txBox="1"/>
          <p:nvPr/>
        </p:nvSpPr>
        <p:spPr>
          <a:xfrm>
            <a:off x="10340534" y="2776298"/>
            <a:ext cx="6258550" cy="523220"/>
          </a:xfrm>
          <a:prstGeom prst="rect">
            <a:avLst/>
          </a:prstGeom>
          <a:noFill/>
        </p:spPr>
        <p:txBody>
          <a:bodyPr wrap="square">
            <a:spAutoFit/>
          </a:bodyPr>
          <a:lstStyle/>
          <a:p>
            <a:pPr marL="12700">
              <a:lnSpc>
                <a:spcPct val="100000"/>
              </a:lnSpc>
              <a:spcBef>
                <a:spcPts val="135"/>
              </a:spcBef>
            </a:pPr>
            <a:r>
              <a:rPr lang="en-US" sz="2800" b="1" dirty="0">
                <a:solidFill>
                  <a:srgbClr val="FFFFFF"/>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31" name="TextBox 30">
            <a:extLst>
              <a:ext uri="{FF2B5EF4-FFF2-40B4-BE49-F238E27FC236}">
                <a16:creationId xmlns:a16="http://schemas.microsoft.com/office/drawing/2014/main" id="{0CBB80A1-BAE9-45ED-4F87-7063912EDE19}"/>
              </a:ext>
            </a:extLst>
          </p:cNvPr>
          <p:cNvSpPr txBox="1"/>
          <p:nvPr/>
        </p:nvSpPr>
        <p:spPr>
          <a:xfrm>
            <a:off x="10340534" y="3487829"/>
            <a:ext cx="7572978" cy="2453813"/>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Facilities Q&amp;A created and reviewed by Marketing</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War room support - Facilities is BAU for Day 1. People should continue to follow the processes to contact Facilities that are in place for Acquiree and Acquirer. If other workstreams war rooms receive a facilities related question or issue they contact our workstream via email). We will then collectively work together to answer or handle any issues.</a:t>
            </a:r>
          </a:p>
        </p:txBody>
      </p:sp>
      <p:sp>
        <p:nvSpPr>
          <p:cNvPr id="33" name="TextBox 32">
            <a:extLst>
              <a:ext uri="{FF2B5EF4-FFF2-40B4-BE49-F238E27FC236}">
                <a16:creationId xmlns:a16="http://schemas.microsoft.com/office/drawing/2014/main" id="{58B19DE2-3C0C-506D-9338-036E817D1E8C}"/>
              </a:ext>
            </a:extLst>
          </p:cNvPr>
          <p:cNvSpPr txBox="1"/>
          <p:nvPr/>
        </p:nvSpPr>
        <p:spPr>
          <a:xfrm>
            <a:off x="10340534" y="5998555"/>
            <a:ext cx="4782712" cy="523220"/>
          </a:xfrm>
          <a:prstGeom prst="rect">
            <a:avLst/>
          </a:prstGeom>
          <a:noFill/>
        </p:spPr>
        <p:txBody>
          <a:bodyPr wrap="square">
            <a:spAutoFit/>
          </a:bodyPr>
          <a:lstStyle/>
          <a:p>
            <a:pPr marL="12700">
              <a:lnSpc>
                <a:spcPct val="100000"/>
              </a:lnSpc>
            </a:pPr>
            <a:r>
              <a:rPr lang="en-US" sz="2800" b="1" dirty="0">
                <a:solidFill>
                  <a:srgbClr val="FFFFFF"/>
                </a:solidFill>
                <a:latin typeface="Poppins" panose="00000500000000000000" pitchFamily="2" charset="0"/>
                <a:cs typeface="Poppins" panose="00000500000000000000" pitchFamily="2" charset="0"/>
              </a:rPr>
              <a:t>Functional Alignment</a:t>
            </a:r>
            <a:endParaRPr lang="en-US" sz="2800" dirty="0">
              <a:latin typeface="Poppins" panose="00000500000000000000" pitchFamily="2" charset="0"/>
              <a:cs typeface="Poppins" panose="00000500000000000000" pitchFamily="2" charset="0"/>
            </a:endParaRPr>
          </a:p>
        </p:txBody>
      </p:sp>
      <p:sp>
        <p:nvSpPr>
          <p:cNvPr id="35" name="TextBox 34">
            <a:extLst>
              <a:ext uri="{FF2B5EF4-FFF2-40B4-BE49-F238E27FC236}">
                <a16:creationId xmlns:a16="http://schemas.microsoft.com/office/drawing/2014/main" id="{5C50DCED-40DA-DC3A-E66D-0CC54B2D818C}"/>
              </a:ext>
            </a:extLst>
          </p:cNvPr>
          <p:cNvSpPr txBox="1"/>
          <p:nvPr/>
        </p:nvSpPr>
        <p:spPr>
          <a:xfrm>
            <a:off x="10340534" y="6592075"/>
            <a:ext cx="7636315" cy="4528356"/>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All Acquirer and Acquiree leases were collected and uploaded into a shared system and identiﬁed all lease related activities (moves, expansions, remodels, lease amendments) for the next 15 months and are actively working together on those initiatives</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First Facilities forum was held beginning of October to introduce team members to each other</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Beyond Day 1, deﬁning facilities services, processes and systems and developing a plan to combine where applicable will continue through the end of 2028 and be executed in 2029</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Implementation of the plan for a centralized Facilities Management team will take place in 2029</a:t>
            </a:r>
          </a:p>
        </p:txBody>
      </p:sp>
      <p:sp>
        <p:nvSpPr>
          <p:cNvPr id="5" name="Slide Number Placeholder 4">
            <a:extLst>
              <a:ext uri="{FF2B5EF4-FFF2-40B4-BE49-F238E27FC236}">
                <a16:creationId xmlns:a16="http://schemas.microsoft.com/office/drawing/2014/main" id="{6CC62BB3-319D-2517-8417-A1047E77D199}"/>
              </a:ext>
            </a:extLst>
          </p:cNvPr>
          <p:cNvSpPr>
            <a:spLocks noGrp="1"/>
          </p:cNvSpPr>
          <p:nvPr>
            <p:ph type="sldNum" sz="quarter" idx="7"/>
          </p:nvPr>
        </p:nvSpPr>
        <p:spPr/>
        <p:txBody>
          <a:bodyPr/>
          <a:lstStyle/>
          <a:p>
            <a:fld id="{B6F15528-21DE-4FAA-801E-634DDDAF4B2B}" type="slidenum">
              <a:rPr lang="en-US" smtClean="0">
                <a:solidFill>
                  <a:schemeClr val="bg1"/>
                </a:solidFill>
              </a:rPr>
              <a:t>7</a:t>
            </a:fld>
            <a:endParaRPr lang="en-US" dirty="0">
              <a:solidFill>
                <a:schemeClr val="bg1"/>
              </a:solidFill>
            </a:endParaRPr>
          </a:p>
        </p:txBody>
      </p:sp>
      <p:sp>
        <p:nvSpPr>
          <p:cNvPr id="6" name="Holder 5">
            <a:extLst>
              <a:ext uri="{FF2B5EF4-FFF2-40B4-BE49-F238E27FC236}">
                <a16:creationId xmlns:a16="http://schemas.microsoft.com/office/drawing/2014/main" id="{EE0D5492-763E-7AEA-1669-845AC9DBA8EA}"/>
              </a:ext>
            </a:extLst>
          </p:cNvPr>
          <p:cNvSpPr txBox="1">
            <a:spLocks/>
          </p:cNvSpPr>
          <p:nvPr/>
        </p:nvSpPr>
        <p:spPr>
          <a:xfrm>
            <a:off x="1644333" y="1065160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Poppins" pitchFamily="2" charset="77"/>
                <a:ea typeface="Tahoma" panose="020B0604030504040204" pitchFamily="34" charset="0"/>
                <a:cs typeface="Poppins" pitchFamily="2" charset="77"/>
              </a:rPr>
              <a:t>© 100-Day Advisors    MandAPlaybook.com</a:t>
            </a:r>
            <a:endParaRPr lang="en-US" sz="1200" dirty="0">
              <a:solidFill>
                <a:schemeClr val="bg1"/>
              </a:solidFill>
              <a:effectLst/>
              <a:latin typeface="Poppins" pitchFamily="2" charset="77"/>
              <a:ea typeface="Tahoma" panose="020B0604030504040204" pitchFamily="34" charset="0"/>
              <a:cs typeface="Poppins" pitchFamily="2" charset="77"/>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CB5D264-EF5B-B282-A679-C2736ADCD079}"/>
              </a:ext>
            </a:extLst>
          </p:cNvPr>
          <p:cNvSpPr/>
          <p:nvPr/>
        </p:nvSpPr>
        <p:spPr>
          <a:xfrm>
            <a:off x="0" y="1532890"/>
            <a:ext cx="8604250" cy="8150595"/>
          </a:xfrm>
          <a:prstGeom prst="rect">
            <a:avLst/>
          </a:prstGeom>
          <a:solidFill>
            <a:srgbClr val="3F4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p:cNvSpPr/>
          <p:nvPr/>
        </p:nvSpPr>
        <p:spPr>
          <a:xfrm>
            <a:off x="18571364" y="0"/>
            <a:ext cx="1532890" cy="1532890"/>
          </a:xfrm>
          <a:custGeom>
            <a:avLst/>
            <a:gdLst/>
            <a:ahLst/>
            <a:cxnLst/>
            <a:rect l="l" t="t" r="r" b="b"/>
            <a:pathLst>
              <a:path w="1532890" h="1532890">
                <a:moveTo>
                  <a:pt x="766364" y="0"/>
                </a:moveTo>
                <a:lnTo>
                  <a:pt x="717897" y="1507"/>
                </a:lnTo>
                <a:lnTo>
                  <a:pt x="670232" y="5971"/>
                </a:lnTo>
                <a:lnTo>
                  <a:pt x="623458" y="13300"/>
                </a:lnTo>
                <a:lnTo>
                  <a:pt x="577664" y="23405"/>
                </a:lnTo>
                <a:lnTo>
                  <a:pt x="532940" y="36197"/>
                </a:lnTo>
                <a:lnTo>
                  <a:pt x="489377" y="51586"/>
                </a:lnTo>
                <a:lnTo>
                  <a:pt x="447064" y="69481"/>
                </a:lnTo>
                <a:lnTo>
                  <a:pt x="406091" y="89793"/>
                </a:lnTo>
                <a:lnTo>
                  <a:pt x="366547" y="112433"/>
                </a:lnTo>
                <a:lnTo>
                  <a:pt x="328522" y="137310"/>
                </a:lnTo>
                <a:lnTo>
                  <a:pt x="292106" y="164334"/>
                </a:lnTo>
                <a:lnTo>
                  <a:pt x="257390" y="193417"/>
                </a:lnTo>
                <a:lnTo>
                  <a:pt x="224461" y="224468"/>
                </a:lnTo>
                <a:lnTo>
                  <a:pt x="193411" y="257397"/>
                </a:lnTo>
                <a:lnTo>
                  <a:pt x="164330" y="292115"/>
                </a:lnTo>
                <a:lnTo>
                  <a:pt x="137306" y="328531"/>
                </a:lnTo>
                <a:lnTo>
                  <a:pt x="112429" y="366557"/>
                </a:lnTo>
                <a:lnTo>
                  <a:pt x="89790" y="406102"/>
                </a:lnTo>
                <a:lnTo>
                  <a:pt x="69479" y="447077"/>
                </a:lnTo>
                <a:lnTo>
                  <a:pt x="51584" y="489391"/>
                </a:lnTo>
                <a:lnTo>
                  <a:pt x="36196" y="532955"/>
                </a:lnTo>
                <a:lnTo>
                  <a:pt x="23405" y="577680"/>
                </a:lnTo>
                <a:lnTo>
                  <a:pt x="13300" y="623475"/>
                </a:lnTo>
                <a:lnTo>
                  <a:pt x="5971" y="670250"/>
                </a:lnTo>
                <a:lnTo>
                  <a:pt x="1507" y="717917"/>
                </a:lnTo>
                <a:lnTo>
                  <a:pt x="0" y="766385"/>
                </a:lnTo>
                <a:lnTo>
                  <a:pt x="1507" y="814850"/>
                </a:lnTo>
                <a:lnTo>
                  <a:pt x="5971" y="862514"/>
                </a:lnTo>
                <a:lnTo>
                  <a:pt x="13300" y="909288"/>
                </a:lnTo>
                <a:lnTo>
                  <a:pt x="23405" y="955081"/>
                </a:lnTo>
                <a:lnTo>
                  <a:pt x="36196" y="999804"/>
                </a:lnTo>
                <a:lnTo>
                  <a:pt x="51584" y="1043367"/>
                </a:lnTo>
                <a:lnTo>
                  <a:pt x="69479" y="1085679"/>
                </a:lnTo>
                <a:lnTo>
                  <a:pt x="89790" y="1126653"/>
                </a:lnTo>
                <a:lnTo>
                  <a:pt x="112429" y="1166197"/>
                </a:lnTo>
                <a:lnTo>
                  <a:pt x="137306" y="1204222"/>
                </a:lnTo>
                <a:lnTo>
                  <a:pt x="164330" y="1240637"/>
                </a:lnTo>
                <a:lnTo>
                  <a:pt x="193411" y="1275354"/>
                </a:lnTo>
                <a:lnTo>
                  <a:pt x="224461" y="1308283"/>
                </a:lnTo>
                <a:lnTo>
                  <a:pt x="257390" y="1339333"/>
                </a:lnTo>
                <a:lnTo>
                  <a:pt x="292106" y="1368415"/>
                </a:lnTo>
                <a:lnTo>
                  <a:pt x="328522" y="1395440"/>
                </a:lnTo>
                <a:lnTo>
                  <a:pt x="366547" y="1420316"/>
                </a:lnTo>
                <a:lnTo>
                  <a:pt x="406091" y="1442956"/>
                </a:lnTo>
                <a:lnTo>
                  <a:pt x="447064" y="1463268"/>
                </a:lnTo>
                <a:lnTo>
                  <a:pt x="489377" y="1481163"/>
                </a:lnTo>
                <a:lnTo>
                  <a:pt x="532940" y="1496551"/>
                </a:lnTo>
                <a:lnTo>
                  <a:pt x="577664" y="1509343"/>
                </a:lnTo>
                <a:lnTo>
                  <a:pt x="623458" y="1519448"/>
                </a:lnTo>
                <a:lnTo>
                  <a:pt x="670232" y="1526777"/>
                </a:lnTo>
                <a:lnTo>
                  <a:pt x="717897" y="1531241"/>
                </a:lnTo>
                <a:lnTo>
                  <a:pt x="766364" y="1532749"/>
                </a:lnTo>
                <a:lnTo>
                  <a:pt x="814830" y="1531241"/>
                </a:lnTo>
                <a:lnTo>
                  <a:pt x="862495" y="1526777"/>
                </a:lnTo>
                <a:lnTo>
                  <a:pt x="909270" y="1519448"/>
                </a:lnTo>
                <a:lnTo>
                  <a:pt x="955063" y="1509343"/>
                </a:lnTo>
                <a:lnTo>
                  <a:pt x="999787" y="1496551"/>
                </a:lnTo>
                <a:lnTo>
                  <a:pt x="1043350" y="1481163"/>
                </a:lnTo>
                <a:lnTo>
                  <a:pt x="1085663" y="1463268"/>
                </a:lnTo>
                <a:lnTo>
                  <a:pt x="1126637" y="1442956"/>
                </a:lnTo>
                <a:lnTo>
                  <a:pt x="1166180" y="1420316"/>
                </a:lnTo>
                <a:lnTo>
                  <a:pt x="1204205" y="1395440"/>
                </a:lnTo>
                <a:lnTo>
                  <a:pt x="1240621" y="1368415"/>
                </a:lnTo>
                <a:lnTo>
                  <a:pt x="1275338" y="1339333"/>
                </a:lnTo>
                <a:lnTo>
                  <a:pt x="1308266" y="1308283"/>
                </a:lnTo>
                <a:lnTo>
                  <a:pt x="1339316" y="1275354"/>
                </a:lnTo>
                <a:lnTo>
                  <a:pt x="1368398" y="1240637"/>
                </a:lnTo>
                <a:lnTo>
                  <a:pt x="1395422" y="1204222"/>
                </a:lnTo>
                <a:lnTo>
                  <a:pt x="1420298" y="1166197"/>
                </a:lnTo>
                <a:lnTo>
                  <a:pt x="1442937" y="1126653"/>
                </a:lnTo>
                <a:lnTo>
                  <a:pt x="1463248" y="1085679"/>
                </a:lnTo>
                <a:lnTo>
                  <a:pt x="1481143" y="1043367"/>
                </a:lnTo>
                <a:lnTo>
                  <a:pt x="1496531" y="999804"/>
                </a:lnTo>
                <a:lnTo>
                  <a:pt x="1509322" y="955081"/>
                </a:lnTo>
                <a:lnTo>
                  <a:pt x="1519428" y="909288"/>
                </a:lnTo>
                <a:lnTo>
                  <a:pt x="1526757" y="862514"/>
                </a:lnTo>
                <a:lnTo>
                  <a:pt x="1531220" y="814850"/>
                </a:lnTo>
                <a:lnTo>
                  <a:pt x="1532728" y="766385"/>
                </a:lnTo>
                <a:lnTo>
                  <a:pt x="1531220" y="717917"/>
                </a:lnTo>
                <a:lnTo>
                  <a:pt x="1526757" y="670250"/>
                </a:lnTo>
                <a:lnTo>
                  <a:pt x="1519428" y="623475"/>
                </a:lnTo>
                <a:lnTo>
                  <a:pt x="1509322" y="577680"/>
                </a:lnTo>
                <a:lnTo>
                  <a:pt x="1496531" y="532955"/>
                </a:lnTo>
                <a:lnTo>
                  <a:pt x="1481143" y="489391"/>
                </a:lnTo>
                <a:lnTo>
                  <a:pt x="1463248" y="447077"/>
                </a:lnTo>
                <a:lnTo>
                  <a:pt x="1442937" y="406102"/>
                </a:lnTo>
                <a:lnTo>
                  <a:pt x="1420298" y="366557"/>
                </a:lnTo>
                <a:lnTo>
                  <a:pt x="1395422" y="328531"/>
                </a:lnTo>
                <a:lnTo>
                  <a:pt x="1368398" y="292115"/>
                </a:lnTo>
                <a:lnTo>
                  <a:pt x="1339316" y="257397"/>
                </a:lnTo>
                <a:lnTo>
                  <a:pt x="1308266" y="224468"/>
                </a:lnTo>
                <a:lnTo>
                  <a:pt x="1275338" y="193417"/>
                </a:lnTo>
                <a:lnTo>
                  <a:pt x="1240621" y="164334"/>
                </a:lnTo>
                <a:lnTo>
                  <a:pt x="1204205" y="137310"/>
                </a:lnTo>
                <a:lnTo>
                  <a:pt x="1166180" y="112433"/>
                </a:lnTo>
                <a:lnTo>
                  <a:pt x="1126637" y="89793"/>
                </a:lnTo>
                <a:lnTo>
                  <a:pt x="1085663" y="69481"/>
                </a:lnTo>
                <a:lnTo>
                  <a:pt x="1043350" y="51586"/>
                </a:lnTo>
                <a:lnTo>
                  <a:pt x="999787" y="36197"/>
                </a:lnTo>
                <a:lnTo>
                  <a:pt x="955063" y="23405"/>
                </a:lnTo>
                <a:lnTo>
                  <a:pt x="909270" y="13300"/>
                </a:lnTo>
                <a:lnTo>
                  <a:pt x="862495" y="5971"/>
                </a:lnTo>
                <a:lnTo>
                  <a:pt x="814830" y="1507"/>
                </a:lnTo>
                <a:lnTo>
                  <a:pt x="766364" y="0"/>
                </a:lnTo>
                <a:close/>
              </a:path>
            </a:pathLst>
          </a:custGeom>
          <a:solidFill>
            <a:srgbClr val="3F4042"/>
          </a:solidFill>
        </p:spPr>
        <p:txBody>
          <a:bodyPr wrap="square" lIns="0" tIns="0" rIns="0" bIns="0" rtlCol="0"/>
          <a:lstStyle/>
          <a:p>
            <a:endParaRPr/>
          </a:p>
        </p:txBody>
      </p:sp>
      <p:sp>
        <p:nvSpPr>
          <p:cNvPr id="3" name="object 3"/>
          <p:cNvSpPr/>
          <p:nvPr/>
        </p:nvSpPr>
        <p:spPr>
          <a:xfrm>
            <a:off x="18571357" y="9775813"/>
            <a:ext cx="1532890" cy="1532890"/>
          </a:xfrm>
          <a:custGeom>
            <a:avLst/>
            <a:gdLst/>
            <a:ahLst/>
            <a:cxnLst/>
            <a:rect l="l" t="t" r="r" b="b"/>
            <a:pathLst>
              <a:path w="1532890" h="1532890">
                <a:moveTo>
                  <a:pt x="1532738" y="0"/>
                </a:moveTo>
                <a:lnTo>
                  <a:pt x="1484083" y="757"/>
                </a:lnTo>
                <a:lnTo>
                  <a:pt x="1435805" y="3015"/>
                </a:lnTo>
                <a:lnTo>
                  <a:pt x="1387929" y="6751"/>
                </a:lnTo>
                <a:lnTo>
                  <a:pt x="1340475" y="11942"/>
                </a:lnTo>
                <a:lnTo>
                  <a:pt x="1293466" y="18566"/>
                </a:lnTo>
                <a:lnTo>
                  <a:pt x="1246926" y="26600"/>
                </a:lnTo>
                <a:lnTo>
                  <a:pt x="1200875" y="36023"/>
                </a:lnTo>
                <a:lnTo>
                  <a:pt x="1155338" y="46811"/>
                </a:lnTo>
                <a:lnTo>
                  <a:pt x="1110336" y="58942"/>
                </a:lnTo>
                <a:lnTo>
                  <a:pt x="1065891" y="72394"/>
                </a:lnTo>
                <a:lnTo>
                  <a:pt x="1022026" y="87144"/>
                </a:lnTo>
                <a:lnTo>
                  <a:pt x="978764" y="103170"/>
                </a:lnTo>
                <a:lnTo>
                  <a:pt x="936127" y="120450"/>
                </a:lnTo>
                <a:lnTo>
                  <a:pt x="894137" y="138960"/>
                </a:lnTo>
                <a:lnTo>
                  <a:pt x="852818" y="158679"/>
                </a:lnTo>
                <a:lnTo>
                  <a:pt x="812190" y="179584"/>
                </a:lnTo>
                <a:lnTo>
                  <a:pt x="772277" y="201652"/>
                </a:lnTo>
                <a:lnTo>
                  <a:pt x="733102" y="224862"/>
                </a:lnTo>
                <a:lnTo>
                  <a:pt x="694686" y="249190"/>
                </a:lnTo>
                <a:lnTo>
                  <a:pt x="657052" y="274615"/>
                </a:lnTo>
                <a:lnTo>
                  <a:pt x="620222" y="301114"/>
                </a:lnTo>
                <a:lnTo>
                  <a:pt x="584220" y="328664"/>
                </a:lnTo>
                <a:lnTo>
                  <a:pt x="549067" y="357242"/>
                </a:lnTo>
                <a:lnTo>
                  <a:pt x="514785" y="386828"/>
                </a:lnTo>
                <a:lnTo>
                  <a:pt x="481398" y="417397"/>
                </a:lnTo>
                <a:lnTo>
                  <a:pt x="448928" y="448928"/>
                </a:lnTo>
                <a:lnTo>
                  <a:pt x="417397" y="481398"/>
                </a:lnTo>
                <a:lnTo>
                  <a:pt x="386828" y="514785"/>
                </a:lnTo>
                <a:lnTo>
                  <a:pt x="357242" y="549067"/>
                </a:lnTo>
                <a:lnTo>
                  <a:pt x="328664" y="584220"/>
                </a:lnTo>
                <a:lnTo>
                  <a:pt x="301114" y="620222"/>
                </a:lnTo>
                <a:lnTo>
                  <a:pt x="274615" y="657052"/>
                </a:lnTo>
                <a:lnTo>
                  <a:pt x="249190" y="694686"/>
                </a:lnTo>
                <a:lnTo>
                  <a:pt x="224862" y="733102"/>
                </a:lnTo>
                <a:lnTo>
                  <a:pt x="201652" y="772277"/>
                </a:lnTo>
                <a:lnTo>
                  <a:pt x="179584" y="812190"/>
                </a:lnTo>
                <a:lnTo>
                  <a:pt x="158679" y="852818"/>
                </a:lnTo>
                <a:lnTo>
                  <a:pt x="138960" y="894137"/>
                </a:lnTo>
                <a:lnTo>
                  <a:pt x="120450" y="936127"/>
                </a:lnTo>
                <a:lnTo>
                  <a:pt x="103170" y="978764"/>
                </a:lnTo>
                <a:lnTo>
                  <a:pt x="87144" y="1022026"/>
                </a:lnTo>
                <a:lnTo>
                  <a:pt x="72394" y="1065891"/>
                </a:lnTo>
                <a:lnTo>
                  <a:pt x="58942" y="1110336"/>
                </a:lnTo>
                <a:lnTo>
                  <a:pt x="46811" y="1155338"/>
                </a:lnTo>
                <a:lnTo>
                  <a:pt x="36023" y="1200875"/>
                </a:lnTo>
                <a:lnTo>
                  <a:pt x="26600" y="1246926"/>
                </a:lnTo>
                <a:lnTo>
                  <a:pt x="18566" y="1293466"/>
                </a:lnTo>
                <a:lnTo>
                  <a:pt x="11942" y="1340475"/>
                </a:lnTo>
                <a:lnTo>
                  <a:pt x="6751" y="1387929"/>
                </a:lnTo>
                <a:lnTo>
                  <a:pt x="3015" y="1435805"/>
                </a:lnTo>
                <a:lnTo>
                  <a:pt x="757" y="1484083"/>
                </a:lnTo>
                <a:lnTo>
                  <a:pt x="0" y="1532738"/>
                </a:lnTo>
                <a:lnTo>
                  <a:pt x="1532738" y="1532738"/>
                </a:lnTo>
                <a:lnTo>
                  <a:pt x="1532738" y="0"/>
                </a:lnTo>
                <a:close/>
              </a:path>
            </a:pathLst>
          </a:custGeom>
          <a:solidFill>
            <a:srgbClr val="007AC3"/>
          </a:solidFill>
        </p:spPr>
        <p:txBody>
          <a:bodyPr wrap="square" lIns="0" tIns="0" rIns="0" bIns="0" rtlCol="0"/>
          <a:lstStyle/>
          <a:p>
            <a:endParaRPr/>
          </a:p>
        </p:txBody>
      </p:sp>
      <p:sp>
        <p:nvSpPr>
          <p:cNvPr id="4" name="object 4"/>
          <p:cNvSpPr/>
          <p:nvPr/>
        </p:nvSpPr>
        <p:spPr>
          <a:xfrm>
            <a:off x="0" y="0"/>
            <a:ext cx="1532890" cy="1532890"/>
          </a:xfrm>
          <a:custGeom>
            <a:avLst/>
            <a:gdLst/>
            <a:ahLst/>
            <a:cxnLst/>
            <a:rect l="l" t="t" r="r" b="b"/>
            <a:pathLst>
              <a:path w="1532890" h="1532890">
                <a:moveTo>
                  <a:pt x="1532749" y="0"/>
                </a:moveTo>
                <a:lnTo>
                  <a:pt x="0" y="0"/>
                </a:lnTo>
                <a:lnTo>
                  <a:pt x="0" y="1532749"/>
                </a:lnTo>
                <a:lnTo>
                  <a:pt x="1532749" y="1532749"/>
                </a:lnTo>
                <a:lnTo>
                  <a:pt x="1532749" y="0"/>
                </a:lnTo>
                <a:close/>
              </a:path>
            </a:pathLst>
          </a:custGeom>
          <a:solidFill>
            <a:srgbClr val="007AC3"/>
          </a:solidFill>
        </p:spPr>
        <p:txBody>
          <a:bodyPr wrap="square" lIns="0" tIns="0" rIns="0" bIns="0" rtlCol="0"/>
          <a:lstStyle/>
          <a:p>
            <a:endParaRPr/>
          </a:p>
        </p:txBody>
      </p:sp>
      <p:sp>
        <p:nvSpPr>
          <p:cNvPr id="5" name="object 5"/>
          <p:cNvSpPr txBox="1"/>
          <p:nvPr/>
        </p:nvSpPr>
        <p:spPr>
          <a:xfrm>
            <a:off x="0" y="1532738"/>
            <a:ext cx="8588375" cy="4685898"/>
          </a:xfrm>
          <a:prstGeom prst="rect">
            <a:avLst/>
          </a:prstGeom>
          <a:noFill/>
          <a:ln>
            <a:noFill/>
          </a:ln>
        </p:spPr>
        <p:txBody>
          <a:bodyPr vert="horz" wrap="square" lIns="0" tIns="0" rIns="0" bIns="0" rtlCol="0">
            <a:spAutoFit/>
          </a:bodyPr>
          <a:lstStyle/>
          <a:p>
            <a:pPr>
              <a:lnSpc>
                <a:spcPct val="100000"/>
              </a:lnSpc>
            </a:pPr>
            <a:endParaRPr sz="10500" dirty="0">
              <a:latin typeface="Times New Roman"/>
              <a:cs typeface="Times New Roman"/>
            </a:endParaRPr>
          </a:p>
          <a:p>
            <a:pPr>
              <a:lnSpc>
                <a:spcPct val="100000"/>
              </a:lnSpc>
              <a:spcBef>
                <a:spcPts val="25"/>
              </a:spcBef>
            </a:pPr>
            <a:endParaRPr sz="12450" dirty="0">
              <a:latin typeface="Times New Roman"/>
              <a:cs typeface="Times New Roman"/>
            </a:endParaRPr>
          </a:p>
          <a:p>
            <a:pPr marL="1287780" algn="ctr">
              <a:lnSpc>
                <a:spcPct val="100000"/>
              </a:lnSpc>
            </a:pPr>
            <a:r>
              <a:rPr sz="7500" dirty="0">
                <a:solidFill>
                  <a:schemeClr val="bg1"/>
                </a:solidFill>
                <a:latin typeface="Poppins" panose="00000500000000000000" pitchFamily="2" charset="0"/>
                <a:cs typeface="Poppins" panose="00000500000000000000" pitchFamily="2" charset="0"/>
              </a:rPr>
              <a:t>Legal</a:t>
            </a:r>
          </a:p>
        </p:txBody>
      </p:sp>
      <p:sp>
        <p:nvSpPr>
          <p:cNvPr id="22" name="TextBox 21">
            <a:extLst>
              <a:ext uri="{FF2B5EF4-FFF2-40B4-BE49-F238E27FC236}">
                <a16:creationId xmlns:a16="http://schemas.microsoft.com/office/drawing/2014/main" id="{EC267F30-5F23-7893-1F00-C8CD09B6A141}"/>
              </a:ext>
            </a:extLst>
          </p:cNvPr>
          <p:cNvSpPr txBox="1"/>
          <p:nvPr/>
        </p:nvSpPr>
        <p:spPr>
          <a:xfrm>
            <a:off x="9503410" y="577069"/>
            <a:ext cx="4713834" cy="523220"/>
          </a:xfrm>
          <a:prstGeom prst="rect">
            <a:avLst/>
          </a:prstGeom>
          <a:noFill/>
        </p:spPr>
        <p:txBody>
          <a:bodyPr wrap="square">
            <a:spAutoFit/>
          </a:bodyPr>
          <a:lstStyle/>
          <a:p>
            <a:r>
              <a:rPr lang="en-US" sz="2800" b="1" dirty="0">
                <a:solidFill>
                  <a:srgbClr val="007AC3"/>
                </a:solidFill>
                <a:latin typeface="Poppins" panose="00000500000000000000" pitchFamily="2" charset="0"/>
                <a:cs typeface="Poppins" panose="00000500000000000000" pitchFamily="2" charset="0"/>
              </a:rPr>
              <a:t>Dashboard Review</a:t>
            </a:r>
            <a:endParaRPr lang="en-US" sz="2800" dirty="0">
              <a:latin typeface="Poppins" panose="00000500000000000000" pitchFamily="2" charset="0"/>
              <a:cs typeface="Poppins" panose="00000500000000000000" pitchFamily="2" charset="0"/>
            </a:endParaRPr>
          </a:p>
        </p:txBody>
      </p:sp>
      <p:sp>
        <p:nvSpPr>
          <p:cNvPr id="28" name="TextBox 27">
            <a:extLst>
              <a:ext uri="{FF2B5EF4-FFF2-40B4-BE49-F238E27FC236}">
                <a16:creationId xmlns:a16="http://schemas.microsoft.com/office/drawing/2014/main" id="{6DAA3100-6D3C-31C9-196F-AD2D99D5E03A}"/>
              </a:ext>
            </a:extLst>
          </p:cNvPr>
          <p:cNvSpPr txBox="1"/>
          <p:nvPr/>
        </p:nvSpPr>
        <p:spPr>
          <a:xfrm>
            <a:off x="9503410" y="1071001"/>
            <a:ext cx="6093460" cy="971997"/>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Only two tasks related to deal close / settlement</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No risks / issues related to Day 1</a:t>
            </a:r>
          </a:p>
        </p:txBody>
      </p:sp>
      <p:sp>
        <p:nvSpPr>
          <p:cNvPr id="30" name="TextBox 29">
            <a:extLst>
              <a:ext uri="{FF2B5EF4-FFF2-40B4-BE49-F238E27FC236}">
                <a16:creationId xmlns:a16="http://schemas.microsoft.com/office/drawing/2014/main" id="{E6792CFA-3079-76C2-D3C0-25DD42F89128}"/>
              </a:ext>
            </a:extLst>
          </p:cNvPr>
          <p:cNvSpPr txBox="1"/>
          <p:nvPr/>
        </p:nvSpPr>
        <p:spPr>
          <a:xfrm>
            <a:off x="9503410" y="2213447"/>
            <a:ext cx="6695034" cy="523220"/>
          </a:xfrm>
          <a:prstGeom prst="rect">
            <a:avLst/>
          </a:prstGeom>
          <a:noFill/>
        </p:spPr>
        <p:txBody>
          <a:bodyPr wrap="square">
            <a:spAutoFit/>
          </a:bodyPr>
          <a:lstStyle/>
          <a:p>
            <a:pPr marL="12700">
              <a:lnSpc>
                <a:spcPct val="100000"/>
              </a:lnSpc>
              <a:spcBef>
                <a:spcPts val="135"/>
              </a:spcBef>
            </a:pPr>
            <a:r>
              <a:rPr lang="en-US" sz="2800" b="1" dirty="0">
                <a:solidFill>
                  <a:srgbClr val="007AC3"/>
                </a:solidFill>
                <a:latin typeface="Poppins" panose="00000500000000000000" pitchFamily="2" charset="0"/>
                <a:cs typeface="Poppins" panose="00000500000000000000" pitchFamily="2" charset="0"/>
              </a:rPr>
              <a:t>Business Processes for Day 1</a:t>
            </a:r>
            <a:endParaRPr lang="en-US" sz="2800" dirty="0">
              <a:latin typeface="Poppins" panose="00000500000000000000" pitchFamily="2" charset="0"/>
              <a:cs typeface="Poppins" panose="00000500000000000000" pitchFamily="2" charset="0"/>
            </a:endParaRPr>
          </a:p>
        </p:txBody>
      </p:sp>
      <p:sp>
        <p:nvSpPr>
          <p:cNvPr id="32" name="TextBox 31">
            <a:extLst>
              <a:ext uri="{FF2B5EF4-FFF2-40B4-BE49-F238E27FC236}">
                <a16:creationId xmlns:a16="http://schemas.microsoft.com/office/drawing/2014/main" id="{59F3010B-2FC1-E34D-E679-3A33EC92365E}"/>
              </a:ext>
            </a:extLst>
          </p:cNvPr>
          <p:cNvSpPr txBox="1"/>
          <p:nvPr/>
        </p:nvSpPr>
        <p:spPr>
          <a:xfrm>
            <a:off x="9503410" y="2894763"/>
            <a:ext cx="9692640" cy="1564724"/>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Poppins" panose="00000500000000000000" pitchFamily="2" charset="0"/>
                <a:ea typeface="Calibri" panose="020F0502020204030204" pitchFamily="34" charset="0"/>
                <a:cs typeface="Poppins" panose="00000500000000000000" pitchFamily="2" charset="0"/>
              </a:rPr>
              <a:t>OGG – under review, with limited changes mostly related to ﬁnance controls.</a:t>
            </a:r>
          </a:p>
          <a:p>
            <a:pPr marL="342900" marR="0" lvl="0" indent="-342900">
              <a:lnSpc>
                <a:spcPct val="107000"/>
              </a:lnSpc>
              <a:spcBef>
                <a:spcPts val="0"/>
              </a:spcBef>
              <a:spcAft>
                <a:spcPts val="0"/>
              </a:spcAft>
              <a:buFont typeface="Symbol" panose="05050102010706020507" pitchFamily="18" charset="2"/>
              <a:buChar char=""/>
            </a:pPr>
            <a:endParaRPr lang="en-US" sz="1800" kern="100" dirty="0">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Poppins" panose="00000500000000000000" pitchFamily="2" charset="0"/>
                <a:ea typeface="Calibri" panose="020F0502020204030204" pitchFamily="34" charset="0"/>
                <a:cs typeface="Poppins" panose="00000500000000000000" pitchFamily="2" charset="0"/>
              </a:rPr>
              <a:t>Hotline – no need to change. Both systems remain in place until further notice.</a:t>
            </a:r>
          </a:p>
          <a:p>
            <a:pPr marL="342900" marR="0" lvl="0" indent="-342900">
              <a:lnSpc>
                <a:spcPct val="107000"/>
              </a:lnSpc>
              <a:spcBef>
                <a:spcPts val="0"/>
              </a:spcBef>
              <a:spcAft>
                <a:spcPts val="0"/>
              </a:spcAft>
              <a:buFont typeface="Symbol" panose="05050102010706020507" pitchFamily="18" charset="2"/>
              <a:buChar char=""/>
            </a:pPr>
            <a:endParaRPr lang="en-US" sz="1800" kern="100" dirty="0">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effectLst/>
                <a:latin typeface="Poppins" panose="00000500000000000000" pitchFamily="2" charset="0"/>
                <a:ea typeface="Calibri" panose="020F0502020204030204" pitchFamily="34" charset="0"/>
                <a:cs typeface="Poppins" panose="00000500000000000000" pitchFamily="2" charset="0"/>
              </a:rPr>
              <a:t>Other – no further updates.</a:t>
            </a:r>
          </a:p>
        </p:txBody>
      </p:sp>
      <p:sp>
        <p:nvSpPr>
          <p:cNvPr id="34" name="TextBox 33">
            <a:extLst>
              <a:ext uri="{FF2B5EF4-FFF2-40B4-BE49-F238E27FC236}">
                <a16:creationId xmlns:a16="http://schemas.microsoft.com/office/drawing/2014/main" id="{324EF810-9F04-E16A-89ED-335780952C7D}"/>
              </a:ext>
            </a:extLst>
          </p:cNvPr>
          <p:cNvSpPr txBox="1"/>
          <p:nvPr/>
        </p:nvSpPr>
        <p:spPr>
          <a:xfrm>
            <a:off x="9503410" y="4645823"/>
            <a:ext cx="6847434" cy="523220"/>
          </a:xfrm>
          <a:prstGeom prst="rect">
            <a:avLst/>
          </a:prstGeom>
          <a:noFill/>
        </p:spPr>
        <p:txBody>
          <a:bodyPr wrap="square">
            <a:spAutoFit/>
          </a:bodyPr>
          <a:lstStyle/>
          <a:p>
            <a:pPr marL="12700">
              <a:lnSpc>
                <a:spcPct val="100000"/>
              </a:lnSpc>
            </a:pPr>
            <a:r>
              <a:rPr lang="en-US" sz="2800" b="1" dirty="0">
                <a:solidFill>
                  <a:srgbClr val="007AC3"/>
                </a:solidFill>
                <a:latin typeface="Poppins" panose="00000500000000000000" pitchFamily="2" charset="0"/>
                <a:cs typeface="Poppins" panose="00000500000000000000" pitchFamily="2" charset="0"/>
              </a:rPr>
              <a:t>Clients (Internal and/or External)</a:t>
            </a:r>
            <a:endParaRPr lang="en-US" sz="2800" dirty="0">
              <a:latin typeface="Poppins" panose="00000500000000000000" pitchFamily="2" charset="0"/>
              <a:cs typeface="Poppins" panose="00000500000000000000" pitchFamily="2" charset="0"/>
            </a:endParaRPr>
          </a:p>
        </p:txBody>
      </p:sp>
      <p:sp>
        <p:nvSpPr>
          <p:cNvPr id="36" name="TextBox 35">
            <a:extLst>
              <a:ext uri="{FF2B5EF4-FFF2-40B4-BE49-F238E27FC236}">
                <a16:creationId xmlns:a16="http://schemas.microsoft.com/office/drawing/2014/main" id="{E4FA2F68-EC7B-7498-E826-C36702A9F82E}"/>
              </a:ext>
            </a:extLst>
          </p:cNvPr>
          <p:cNvSpPr txBox="1"/>
          <p:nvPr/>
        </p:nvSpPr>
        <p:spPr>
          <a:xfrm>
            <a:off x="9503410" y="5137822"/>
            <a:ext cx="9067947" cy="3046540"/>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Are your client communications captured in the Comms playbook or do you have workstream speciﬁc comms ready to augment? - work stream comms ready to augment. Holding a town hall on 11/8</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Do you know who they are? Do you have overlap you need to coordinate with BUs or across Acquiree and Acquirer? - Yes and no.</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Describe your war room support / escalation process for your workstream. - Ian McConnel is on standby to support legal issues relating to the integration war room.</a:t>
            </a:r>
          </a:p>
        </p:txBody>
      </p:sp>
      <p:sp>
        <p:nvSpPr>
          <p:cNvPr id="38" name="TextBox 37">
            <a:extLst>
              <a:ext uri="{FF2B5EF4-FFF2-40B4-BE49-F238E27FC236}">
                <a16:creationId xmlns:a16="http://schemas.microsoft.com/office/drawing/2014/main" id="{A4B2B757-511E-1151-A334-6A245F284466}"/>
              </a:ext>
            </a:extLst>
          </p:cNvPr>
          <p:cNvSpPr txBox="1"/>
          <p:nvPr/>
        </p:nvSpPr>
        <p:spPr>
          <a:xfrm>
            <a:off x="9503410" y="8260715"/>
            <a:ext cx="4340860" cy="475655"/>
          </a:xfrm>
          <a:prstGeom prst="rect">
            <a:avLst/>
          </a:prstGeom>
          <a:noFill/>
        </p:spPr>
        <p:txBody>
          <a:bodyPr wrap="square">
            <a:spAutoFit/>
          </a:bodyPr>
          <a:lstStyle/>
          <a:p>
            <a:pPr marL="12700">
              <a:lnSpc>
                <a:spcPct val="100000"/>
              </a:lnSpc>
              <a:spcBef>
                <a:spcPts val="135"/>
              </a:spcBef>
            </a:pPr>
            <a:r>
              <a:rPr lang="en-US" sz="2800" b="1" dirty="0">
                <a:solidFill>
                  <a:srgbClr val="007AC3"/>
                </a:solidFill>
                <a:latin typeface="Poppins" panose="00000500000000000000" pitchFamily="2" charset="0"/>
                <a:cs typeface="Poppins" panose="00000500000000000000" pitchFamily="2" charset="0"/>
              </a:rPr>
              <a:t>Functional Alignment</a:t>
            </a:r>
            <a:endParaRPr lang="en-US" sz="2800" dirty="0">
              <a:latin typeface="Poppins" panose="00000500000000000000" pitchFamily="2" charset="0"/>
              <a:cs typeface="Poppins" panose="00000500000000000000" pitchFamily="2" charset="0"/>
            </a:endParaRPr>
          </a:p>
        </p:txBody>
      </p:sp>
      <p:sp>
        <p:nvSpPr>
          <p:cNvPr id="40" name="TextBox 39">
            <a:extLst>
              <a:ext uri="{FF2B5EF4-FFF2-40B4-BE49-F238E27FC236}">
                <a16:creationId xmlns:a16="http://schemas.microsoft.com/office/drawing/2014/main" id="{4D3917DD-DEE6-1FFE-7D88-DD1E5DD462A8}"/>
              </a:ext>
            </a:extLst>
          </p:cNvPr>
          <p:cNvSpPr txBox="1"/>
          <p:nvPr/>
        </p:nvSpPr>
        <p:spPr>
          <a:xfrm>
            <a:off x="9503410" y="8748879"/>
            <a:ext cx="9067947" cy="2157450"/>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Ready to communicate and work together as a single business entity, inclusive of any org changes through First 30</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Town hall / team meetings scheduled to share functional updates (vision plan and role within the combined organization)</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Global Legal virtual town hall scheduled next week</a:t>
            </a:r>
          </a:p>
        </p:txBody>
      </p:sp>
      <p:sp>
        <p:nvSpPr>
          <p:cNvPr id="6" name="Slide Number Placeholder 5">
            <a:extLst>
              <a:ext uri="{FF2B5EF4-FFF2-40B4-BE49-F238E27FC236}">
                <a16:creationId xmlns:a16="http://schemas.microsoft.com/office/drawing/2014/main" id="{9CD00964-CCC0-2571-B8F7-1F4046963205}"/>
              </a:ext>
            </a:extLst>
          </p:cNvPr>
          <p:cNvSpPr>
            <a:spLocks noGrp="1"/>
          </p:cNvSpPr>
          <p:nvPr>
            <p:ph type="sldNum" sz="quarter" idx="7"/>
          </p:nvPr>
        </p:nvSpPr>
        <p:spPr>
          <a:xfrm>
            <a:off x="14474953" y="10517696"/>
            <a:ext cx="4623943" cy="276999"/>
          </a:xfrm>
        </p:spPr>
        <p:txBody>
          <a:bodyPr/>
          <a:lstStyle/>
          <a:p>
            <a:fld id="{B6F15528-21DE-4FAA-801E-634DDDAF4B2B}" type="slidenum">
              <a:rPr lang="en-US" smtClean="0">
                <a:solidFill>
                  <a:schemeClr val="bg1"/>
                </a:solidFill>
              </a:rPr>
              <a:t>8</a:t>
            </a:fld>
            <a:endParaRPr lang="en-US" dirty="0">
              <a:solidFill>
                <a:schemeClr val="bg1"/>
              </a:solidFill>
            </a:endParaRPr>
          </a:p>
        </p:txBody>
      </p:sp>
      <p:sp>
        <p:nvSpPr>
          <p:cNvPr id="7" name="Holder 5">
            <a:extLst>
              <a:ext uri="{FF2B5EF4-FFF2-40B4-BE49-F238E27FC236}">
                <a16:creationId xmlns:a16="http://schemas.microsoft.com/office/drawing/2014/main" id="{9D563AB9-1F67-EC2B-6062-B7D0D456B734}"/>
              </a:ext>
            </a:extLst>
          </p:cNvPr>
          <p:cNvSpPr txBox="1">
            <a:spLocks/>
          </p:cNvSpPr>
          <p:nvPr/>
        </p:nvSpPr>
        <p:spPr>
          <a:xfrm>
            <a:off x="1644333" y="1065160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effectLst/>
                <a:latin typeface="Poppins" pitchFamily="2" charset="77"/>
                <a:ea typeface="Tahoma" panose="020B0604030504040204" pitchFamily="34" charset="0"/>
                <a:cs typeface="Poppins" pitchFamily="2" charset="77"/>
              </a:rPr>
              <a:t>© 100-Day Advisors    MandAPlaybook.com</a:t>
            </a:r>
            <a:endParaRPr lang="en-US" sz="1200" dirty="0">
              <a:effectLst/>
              <a:latin typeface="Poppins" pitchFamily="2" charset="77"/>
              <a:ea typeface="Tahoma" panose="020B0604030504040204" pitchFamily="34" charset="0"/>
              <a:cs typeface="Poppins" pitchFamily="2" charset="77"/>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8571360" y="9775811"/>
            <a:ext cx="1532890" cy="1532890"/>
          </a:xfrm>
          <a:custGeom>
            <a:avLst/>
            <a:gdLst/>
            <a:ahLst/>
            <a:cxnLst/>
            <a:rect l="l" t="t" r="r" b="b"/>
            <a:pathLst>
              <a:path w="1532890" h="1532890">
                <a:moveTo>
                  <a:pt x="766364" y="0"/>
                </a:moveTo>
                <a:lnTo>
                  <a:pt x="717897" y="1507"/>
                </a:lnTo>
                <a:lnTo>
                  <a:pt x="670232" y="5971"/>
                </a:lnTo>
                <a:lnTo>
                  <a:pt x="623458" y="13300"/>
                </a:lnTo>
                <a:lnTo>
                  <a:pt x="577664" y="23405"/>
                </a:lnTo>
                <a:lnTo>
                  <a:pt x="532940" y="36197"/>
                </a:lnTo>
                <a:lnTo>
                  <a:pt x="489377" y="51586"/>
                </a:lnTo>
                <a:lnTo>
                  <a:pt x="447064" y="69481"/>
                </a:lnTo>
                <a:lnTo>
                  <a:pt x="406091" y="89793"/>
                </a:lnTo>
                <a:lnTo>
                  <a:pt x="366547" y="112432"/>
                </a:lnTo>
                <a:lnTo>
                  <a:pt x="328522" y="137309"/>
                </a:lnTo>
                <a:lnTo>
                  <a:pt x="292106" y="164334"/>
                </a:lnTo>
                <a:lnTo>
                  <a:pt x="257390" y="193416"/>
                </a:lnTo>
                <a:lnTo>
                  <a:pt x="224461" y="224466"/>
                </a:lnTo>
                <a:lnTo>
                  <a:pt x="193411" y="257395"/>
                </a:lnTo>
                <a:lnTo>
                  <a:pt x="164330" y="292113"/>
                </a:lnTo>
                <a:lnTo>
                  <a:pt x="137306" y="328529"/>
                </a:lnTo>
                <a:lnTo>
                  <a:pt x="112429" y="366554"/>
                </a:lnTo>
                <a:lnTo>
                  <a:pt x="89790" y="406099"/>
                </a:lnTo>
                <a:lnTo>
                  <a:pt x="69479" y="447073"/>
                </a:lnTo>
                <a:lnTo>
                  <a:pt x="51584" y="489386"/>
                </a:lnTo>
                <a:lnTo>
                  <a:pt x="36196" y="532950"/>
                </a:lnTo>
                <a:lnTo>
                  <a:pt x="23405" y="577674"/>
                </a:lnTo>
                <a:lnTo>
                  <a:pt x="13300" y="623468"/>
                </a:lnTo>
                <a:lnTo>
                  <a:pt x="5971" y="670242"/>
                </a:lnTo>
                <a:lnTo>
                  <a:pt x="1507" y="717908"/>
                </a:lnTo>
                <a:lnTo>
                  <a:pt x="0" y="766374"/>
                </a:lnTo>
                <a:lnTo>
                  <a:pt x="1507" y="814840"/>
                </a:lnTo>
                <a:lnTo>
                  <a:pt x="5971" y="862506"/>
                </a:lnTo>
                <a:lnTo>
                  <a:pt x="13300" y="909281"/>
                </a:lnTo>
                <a:lnTo>
                  <a:pt x="23405" y="955075"/>
                </a:lnTo>
                <a:lnTo>
                  <a:pt x="36196" y="999798"/>
                </a:lnTo>
                <a:lnTo>
                  <a:pt x="51584" y="1043362"/>
                </a:lnTo>
                <a:lnTo>
                  <a:pt x="69479" y="1085675"/>
                </a:lnTo>
                <a:lnTo>
                  <a:pt x="89790" y="1126649"/>
                </a:lnTo>
                <a:lnTo>
                  <a:pt x="112429" y="1166194"/>
                </a:lnTo>
                <a:lnTo>
                  <a:pt x="137306" y="1204219"/>
                </a:lnTo>
                <a:lnTo>
                  <a:pt x="164330" y="1240635"/>
                </a:lnTo>
                <a:lnTo>
                  <a:pt x="193411" y="1275353"/>
                </a:lnTo>
                <a:lnTo>
                  <a:pt x="224461" y="1308282"/>
                </a:lnTo>
                <a:lnTo>
                  <a:pt x="257390" y="1339332"/>
                </a:lnTo>
                <a:lnTo>
                  <a:pt x="292106" y="1368415"/>
                </a:lnTo>
                <a:lnTo>
                  <a:pt x="328522" y="1395439"/>
                </a:lnTo>
                <a:lnTo>
                  <a:pt x="366547" y="1420316"/>
                </a:lnTo>
                <a:lnTo>
                  <a:pt x="406091" y="1442955"/>
                </a:lnTo>
                <a:lnTo>
                  <a:pt x="447064" y="1463267"/>
                </a:lnTo>
                <a:lnTo>
                  <a:pt x="489377" y="1481163"/>
                </a:lnTo>
                <a:lnTo>
                  <a:pt x="532940" y="1496551"/>
                </a:lnTo>
                <a:lnTo>
                  <a:pt x="577664" y="1509343"/>
                </a:lnTo>
                <a:lnTo>
                  <a:pt x="623458" y="1519448"/>
                </a:lnTo>
                <a:lnTo>
                  <a:pt x="670232" y="1526777"/>
                </a:lnTo>
                <a:lnTo>
                  <a:pt x="717897" y="1531241"/>
                </a:lnTo>
                <a:lnTo>
                  <a:pt x="766364" y="1532749"/>
                </a:lnTo>
                <a:lnTo>
                  <a:pt x="814831" y="1531241"/>
                </a:lnTo>
                <a:lnTo>
                  <a:pt x="862497" y="1526777"/>
                </a:lnTo>
                <a:lnTo>
                  <a:pt x="909273" y="1519448"/>
                </a:lnTo>
                <a:lnTo>
                  <a:pt x="955068" y="1509343"/>
                </a:lnTo>
                <a:lnTo>
                  <a:pt x="999792" y="1496551"/>
                </a:lnTo>
                <a:lnTo>
                  <a:pt x="1043356" y="1481163"/>
                </a:lnTo>
                <a:lnTo>
                  <a:pt x="1085669" y="1463267"/>
                </a:lnTo>
                <a:lnTo>
                  <a:pt x="1126644" y="1442955"/>
                </a:lnTo>
                <a:lnTo>
                  <a:pt x="1166188" y="1420316"/>
                </a:lnTo>
                <a:lnTo>
                  <a:pt x="1204213" y="1395439"/>
                </a:lnTo>
                <a:lnTo>
                  <a:pt x="1240629" y="1368415"/>
                </a:lnTo>
                <a:lnTo>
                  <a:pt x="1275347" y="1339332"/>
                </a:lnTo>
                <a:lnTo>
                  <a:pt x="1308275" y="1308282"/>
                </a:lnTo>
                <a:lnTo>
                  <a:pt x="1339325" y="1275353"/>
                </a:lnTo>
                <a:lnTo>
                  <a:pt x="1368407" y="1240635"/>
                </a:lnTo>
                <a:lnTo>
                  <a:pt x="1395431" y="1204219"/>
                </a:lnTo>
                <a:lnTo>
                  <a:pt x="1420308" y="1166194"/>
                </a:lnTo>
                <a:lnTo>
                  <a:pt x="1442947" y="1126649"/>
                </a:lnTo>
                <a:lnTo>
                  <a:pt x="1463259" y="1085675"/>
                </a:lnTo>
                <a:lnTo>
                  <a:pt x="1481153" y="1043362"/>
                </a:lnTo>
                <a:lnTo>
                  <a:pt x="1496541" y="999798"/>
                </a:lnTo>
                <a:lnTo>
                  <a:pt x="1509333" y="955075"/>
                </a:lnTo>
                <a:lnTo>
                  <a:pt x="1519438" y="909281"/>
                </a:lnTo>
                <a:lnTo>
                  <a:pt x="1526767" y="862506"/>
                </a:lnTo>
                <a:lnTo>
                  <a:pt x="1531230" y="814840"/>
                </a:lnTo>
                <a:lnTo>
                  <a:pt x="1532738" y="766374"/>
                </a:lnTo>
                <a:lnTo>
                  <a:pt x="1531230" y="717908"/>
                </a:lnTo>
                <a:lnTo>
                  <a:pt x="1526767" y="670242"/>
                </a:lnTo>
                <a:lnTo>
                  <a:pt x="1519438" y="623468"/>
                </a:lnTo>
                <a:lnTo>
                  <a:pt x="1509333" y="577674"/>
                </a:lnTo>
                <a:lnTo>
                  <a:pt x="1496541" y="532950"/>
                </a:lnTo>
                <a:lnTo>
                  <a:pt x="1481153" y="489386"/>
                </a:lnTo>
                <a:lnTo>
                  <a:pt x="1463259" y="447073"/>
                </a:lnTo>
                <a:lnTo>
                  <a:pt x="1442947" y="406099"/>
                </a:lnTo>
                <a:lnTo>
                  <a:pt x="1420308" y="366554"/>
                </a:lnTo>
                <a:lnTo>
                  <a:pt x="1395431" y="328529"/>
                </a:lnTo>
                <a:lnTo>
                  <a:pt x="1368407" y="292113"/>
                </a:lnTo>
                <a:lnTo>
                  <a:pt x="1339325" y="257395"/>
                </a:lnTo>
                <a:lnTo>
                  <a:pt x="1308275" y="224466"/>
                </a:lnTo>
                <a:lnTo>
                  <a:pt x="1275347" y="193416"/>
                </a:lnTo>
                <a:lnTo>
                  <a:pt x="1240629" y="164334"/>
                </a:lnTo>
                <a:lnTo>
                  <a:pt x="1204213" y="137309"/>
                </a:lnTo>
                <a:lnTo>
                  <a:pt x="1166188" y="112432"/>
                </a:lnTo>
                <a:lnTo>
                  <a:pt x="1126644" y="89793"/>
                </a:lnTo>
                <a:lnTo>
                  <a:pt x="1085669" y="69481"/>
                </a:lnTo>
                <a:lnTo>
                  <a:pt x="1043356" y="51586"/>
                </a:lnTo>
                <a:lnTo>
                  <a:pt x="999792" y="36197"/>
                </a:lnTo>
                <a:lnTo>
                  <a:pt x="955068" y="23405"/>
                </a:lnTo>
                <a:lnTo>
                  <a:pt x="909273" y="13300"/>
                </a:lnTo>
                <a:lnTo>
                  <a:pt x="862497" y="5971"/>
                </a:lnTo>
                <a:lnTo>
                  <a:pt x="814831" y="1507"/>
                </a:lnTo>
                <a:lnTo>
                  <a:pt x="766364" y="0"/>
                </a:lnTo>
                <a:close/>
              </a:path>
            </a:pathLst>
          </a:custGeom>
          <a:solidFill>
            <a:srgbClr val="3F4042"/>
          </a:solidFill>
        </p:spPr>
        <p:txBody>
          <a:bodyPr wrap="square" lIns="0" tIns="0" rIns="0" bIns="0" rtlCol="0"/>
          <a:lstStyle/>
          <a:p>
            <a:endParaRPr/>
          </a:p>
        </p:txBody>
      </p:sp>
      <p:sp>
        <p:nvSpPr>
          <p:cNvPr id="3" name="object 3"/>
          <p:cNvSpPr/>
          <p:nvPr/>
        </p:nvSpPr>
        <p:spPr>
          <a:xfrm>
            <a:off x="1532738" y="0"/>
            <a:ext cx="9284335" cy="11308715"/>
          </a:xfrm>
          <a:custGeom>
            <a:avLst/>
            <a:gdLst/>
            <a:ahLst/>
            <a:cxnLst/>
            <a:rect l="l" t="t" r="r" b="b"/>
            <a:pathLst>
              <a:path w="9284335" h="11308715">
                <a:moveTo>
                  <a:pt x="9284261" y="0"/>
                </a:moveTo>
                <a:lnTo>
                  <a:pt x="0" y="0"/>
                </a:lnTo>
                <a:lnTo>
                  <a:pt x="0" y="11308556"/>
                </a:lnTo>
                <a:lnTo>
                  <a:pt x="9284261" y="11308556"/>
                </a:lnTo>
                <a:lnTo>
                  <a:pt x="9284261" y="0"/>
                </a:lnTo>
                <a:close/>
              </a:path>
            </a:pathLst>
          </a:custGeom>
          <a:solidFill>
            <a:srgbClr val="3F4042"/>
          </a:solidFill>
        </p:spPr>
        <p:txBody>
          <a:bodyPr wrap="square" lIns="0" tIns="0" rIns="0" bIns="0" rtlCol="0"/>
          <a:lstStyle/>
          <a:p>
            <a:endParaRPr/>
          </a:p>
        </p:txBody>
      </p:sp>
      <p:sp>
        <p:nvSpPr>
          <p:cNvPr id="4" name="object 4"/>
          <p:cNvSpPr txBox="1">
            <a:spLocks noGrp="1"/>
          </p:cNvSpPr>
          <p:nvPr>
            <p:ph type="title"/>
          </p:nvPr>
        </p:nvSpPr>
        <p:spPr>
          <a:xfrm>
            <a:off x="3359293" y="1001012"/>
            <a:ext cx="4254357" cy="1169035"/>
          </a:xfrm>
          <a:prstGeom prst="rect">
            <a:avLst/>
          </a:prstGeom>
        </p:spPr>
        <p:txBody>
          <a:bodyPr vert="horz" wrap="square" lIns="0" tIns="12700" rIns="0" bIns="0" rtlCol="0">
            <a:spAutoFit/>
          </a:bodyPr>
          <a:lstStyle/>
          <a:p>
            <a:pPr marL="12700">
              <a:lnSpc>
                <a:spcPct val="100000"/>
              </a:lnSpc>
              <a:spcBef>
                <a:spcPts val="100"/>
              </a:spcBef>
            </a:pPr>
            <a:r>
              <a:rPr dirty="0">
                <a:latin typeface="Poppins" panose="00000500000000000000" pitchFamily="2" charset="0"/>
                <a:cs typeface="Poppins" panose="00000500000000000000" pitchFamily="2" charset="0"/>
              </a:rPr>
              <a:t>Region 1</a:t>
            </a:r>
          </a:p>
        </p:txBody>
      </p:sp>
      <p:sp>
        <p:nvSpPr>
          <p:cNvPr id="5" name="object 5"/>
          <p:cNvSpPr/>
          <p:nvPr/>
        </p:nvSpPr>
        <p:spPr>
          <a:xfrm>
            <a:off x="0" y="0"/>
            <a:ext cx="1532890" cy="11308715"/>
          </a:xfrm>
          <a:custGeom>
            <a:avLst/>
            <a:gdLst/>
            <a:ahLst/>
            <a:cxnLst/>
            <a:rect l="l" t="t" r="r" b="b"/>
            <a:pathLst>
              <a:path w="1532890" h="11308715">
                <a:moveTo>
                  <a:pt x="1532738" y="0"/>
                </a:moveTo>
                <a:lnTo>
                  <a:pt x="0" y="0"/>
                </a:lnTo>
                <a:lnTo>
                  <a:pt x="0" y="11308556"/>
                </a:lnTo>
                <a:lnTo>
                  <a:pt x="1532738" y="11308556"/>
                </a:lnTo>
                <a:lnTo>
                  <a:pt x="1532738" y="0"/>
                </a:lnTo>
                <a:close/>
              </a:path>
            </a:pathLst>
          </a:custGeom>
          <a:solidFill>
            <a:srgbClr val="007AC3"/>
          </a:solidFill>
        </p:spPr>
        <p:txBody>
          <a:bodyPr wrap="square" lIns="0" tIns="0" rIns="0" bIns="0" rtlCol="0"/>
          <a:lstStyle/>
          <a:p>
            <a:endParaRPr/>
          </a:p>
        </p:txBody>
      </p:sp>
      <p:sp>
        <p:nvSpPr>
          <p:cNvPr id="8" name="object 8"/>
          <p:cNvSpPr/>
          <p:nvPr/>
        </p:nvSpPr>
        <p:spPr>
          <a:xfrm>
            <a:off x="18571354" y="2"/>
            <a:ext cx="1532890" cy="1532890"/>
          </a:xfrm>
          <a:custGeom>
            <a:avLst/>
            <a:gdLst/>
            <a:ahLst/>
            <a:cxnLst/>
            <a:rect l="l" t="t" r="r" b="b"/>
            <a:pathLst>
              <a:path w="1532890" h="1532890">
                <a:moveTo>
                  <a:pt x="1532749" y="0"/>
                </a:moveTo>
                <a:lnTo>
                  <a:pt x="0" y="0"/>
                </a:lnTo>
                <a:lnTo>
                  <a:pt x="757" y="48655"/>
                </a:lnTo>
                <a:lnTo>
                  <a:pt x="3015" y="96932"/>
                </a:lnTo>
                <a:lnTo>
                  <a:pt x="6751" y="144809"/>
                </a:lnTo>
                <a:lnTo>
                  <a:pt x="11942" y="192263"/>
                </a:lnTo>
                <a:lnTo>
                  <a:pt x="18566" y="239271"/>
                </a:lnTo>
                <a:lnTo>
                  <a:pt x="26600" y="285812"/>
                </a:lnTo>
                <a:lnTo>
                  <a:pt x="36023" y="331862"/>
                </a:lnTo>
                <a:lnTo>
                  <a:pt x="46811" y="377400"/>
                </a:lnTo>
                <a:lnTo>
                  <a:pt x="58942" y="422402"/>
                </a:lnTo>
                <a:lnTo>
                  <a:pt x="72394" y="466847"/>
                </a:lnTo>
                <a:lnTo>
                  <a:pt x="87144" y="510711"/>
                </a:lnTo>
                <a:lnTo>
                  <a:pt x="103170" y="553973"/>
                </a:lnTo>
                <a:lnTo>
                  <a:pt x="120450" y="596611"/>
                </a:lnTo>
                <a:lnTo>
                  <a:pt x="138960" y="638600"/>
                </a:lnTo>
                <a:lnTo>
                  <a:pt x="158679" y="679920"/>
                </a:lnTo>
                <a:lnTo>
                  <a:pt x="179584" y="720548"/>
                </a:lnTo>
                <a:lnTo>
                  <a:pt x="201652" y="760461"/>
                </a:lnTo>
                <a:lnTo>
                  <a:pt x="224862" y="799636"/>
                </a:lnTo>
                <a:lnTo>
                  <a:pt x="249190" y="838052"/>
                </a:lnTo>
                <a:lnTo>
                  <a:pt x="274615" y="875686"/>
                </a:lnTo>
                <a:lnTo>
                  <a:pt x="301114" y="912516"/>
                </a:lnTo>
                <a:lnTo>
                  <a:pt x="328664" y="948518"/>
                </a:lnTo>
                <a:lnTo>
                  <a:pt x="357242" y="983671"/>
                </a:lnTo>
                <a:lnTo>
                  <a:pt x="386828" y="1017952"/>
                </a:lnTo>
                <a:lnTo>
                  <a:pt x="417397" y="1051339"/>
                </a:lnTo>
                <a:lnTo>
                  <a:pt x="448928" y="1083809"/>
                </a:lnTo>
                <a:lnTo>
                  <a:pt x="481398" y="1115340"/>
                </a:lnTo>
                <a:lnTo>
                  <a:pt x="514785" y="1145910"/>
                </a:lnTo>
                <a:lnTo>
                  <a:pt x="549067" y="1175495"/>
                </a:lnTo>
                <a:lnTo>
                  <a:pt x="584220" y="1204074"/>
                </a:lnTo>
                <a:lnTo>
                  <a:pt x="620222" y="1231624"/>
                </a:lnTo>
                <a:lnTo>
                  <a:pt x="657052" y="1258123"/>
                </a:lnTo>
                <a:lnTo>
                  <a:pt x="694686" y="1283547"/>
                </a:lnTo>
                <a:lnTo>
                  <a:pt x="733102" y="1307876"/>
                </a:lnTo>
                <a:lnTo>
                  <a:pt x="772277" y="1331085"/>
                </a:lnTo>
                <a:lnTo>
                  <a:pt x="812190" y="1353154"/>
                </a:lnTo>
                <a:lnTo>
                  <a:pt x="852818" y="1374059"/>
                </a:lnTo>
                <a:lnTo>
                  <a:pt x="894137" y="1393778"/>
                </a:lnTo>
                <a:lnTo>
                  <a:pt x="936127" y="1412288"/>
                </a:lnTo>
                <a:lnTo>
                  <a:pt x="978764" y="1429567"/>
                </a:lnTo>
                <a:lnTo>
                  <a:pt x="1022026" y="1445593"/>
                </a:lnTo>
                <a:lnTo>
                  <a:pt x="1065891" y="1460344"/>
                </a:lnTo>
                <a:lnTo>
                  <a:pt x="1110336" y="1473796"/>
                </a:lnTo>
                <a:lnTo>
                  <a:pt x="1155338" y="1485927"/>
                </a:lnTo>
                <a:lnTo>
                  <a:pt x="1200875" y="1496715"/>
                </a:lnTo>
                <a:lnTo>
                  <a:pt x="1246926" y="1506138"/>
                </a:lnTo>
                <a:lnTo>
                  <a:pt x="1293466" y="1514172"/>
                </a:lnTo>
                <a:lnTo>
                  <a:pt x="1340475" y="1520796"/>
                </a:lnTo>
                <a:lnTo>
                  <a:pt x="1387929" y="1525987"/>
                </a:lnTo>
                <a:lnTo>
                  <a:pt x="1435805" y="1529723"/>
                </a:lnTo>
                <a:lnTo>
                  <a:pt x="1484083" y="1531981"/>
                </a:lnTo>
                <a:lnTo>
                  <a:pt x="1532738" y="1532738"/>
                </a:lnTo>
                <a:lnTo>
                  <a:pt x="1532749" y="0"/>
                </a:lnTo>
                <a:close/>
              </a:path>
            </a:pathLst>
          </a:custGeom>
          <a:solidFill>
            <a:srgbClr val="007AC3"/>
          </a:solidFill>
        </p:spPr>
        <p:txBody>
          <a:bodyPr wrap="square" lIns="0" tIns="0" rIns="0" bIns="0" rtlCol="0"/>
          <a:lstStyle/>
          <a:p>
            <a:endParaRPr/>
          </a:p>
        </p:txBody>
      </p:sp>
      <p:sp>
        <p:nvSpPr>
          <p:cNvPr id="29" name="TextBox 28">
            <a:extLst>
              <a:ext uri="{FF2B5EF4-FFF2-40B4-BE49-F238E27FC236}">
                <a16:creationId xmlns:a16="http://schemas.microsoft.com/office/drawing/2014/main" id="{350E28E5-C487-63BE-8AE3-14CE48133725}"/>
              </a:ext>
            </a:extLst>
          </p:cNvPr>
          <p:cNvSpPr txBox="1"/>
          <p:nvPr/>
        </p:nvSpPr>
        <p:spPr>
          <a:xfrm>
            <a:off x="3042275" y="2606675"/>
            <a:ext cx="4221807" cy="523220"/>
          </a:xfrm>
          <a:prstGeom prst="rect">
            <a:avLst/>
          </a:prstGeom>
          <a:noFill/>
        </p:spPr>
        <p:txBody>
          <a:bodyPr wrap="square">
            <a:spAutoFit/>
          </a:bodyPr>
          <a:lstStyle/>
          <a:p>
            <a:pPr marL="29209">
              <a:lnSpc>
                <a:spcPct val="100000"/>
              </a:lnSpc>
              <a:spcBef>
                <a:spcPts val="135"/>
              </a:spcBef>
            </a:pPr>
            <a:r>
              <a:rPr lang="en-US" sz="2800" b="1" spc="100" dirty="0">
                <a:solidFill>
                  <a:srgbClr val="FFFFFF"/>
                </a:solidFill>
                <a:latin typeface="Poppins" panose="00000500000000000000" pitchFamily="2" charset="0"/>
                <a:cs typeface="Poppins" panose="00000500000000000000" pitchFamily="2" charset="0"/>
              </a:rPr>
              <a:t>Dashboard</a:t>
            </a:r>
            <a:r>
              <a:rPr lang="en-US" sz="2800" b="1" spc="-185" dirty="0">
                <a:solidFill>
                  <a:srgbClr val="FFFFFF"/>
                </a:solidFill>
                <a:latin typeface="Poppins" panose="00000500000000000000" pitchFamily="2" charset="0"/>
                <a:cs typeface="Poppins" panose="00000500000000000000" pitchFamily="2" charset="0"/>
              </a:rPr>
              <a:t> </a:t>
            </a:r>
            <a:r>
              <a:rPr lang="en-US" sz="2800" b="1" spc="-20" dirty="0">
                <a:solidFill>
                  <a:srgbClr val="FFFFFF"/>
                </a:solidFill>
                <a:latin typeface="Poppins" panose="00000500000000000000" pitchFamily="2" charset="0"/>
                <a:cs typeface="Poppins" panose="00000500000000000000" pitchFamily="2" charset="0"/>
              </a:rPr>
              <a:t>Review</a:t>
            </a:r>
            <a:endParaRPr lang="en-US" sz="2800" dirty="0">
              <a:latin typeface="Poppins" panose="00000500000000000000" pitchFamily="2" charset="0"/>
              <a:cs typeface="Poppins" panose="00000500000000000000" pitchFamily="2" charset="0"/>
            </a:endParaRPr>
          </a:p>
        </p:txBody>
      </p:sp>
      <p:sp>
        <p:nvSpPr>
          <p:cNvPr id="31" name="TextBox 30">
            <a:extLst>
              <a:ext uri="{FF2B5EF4-FFF2-40B4-BE49-F238E27FC236}">
                <a16:creationId xmlns:a16="http://schemas.microsoft.com/office/drawing/2014/main" id="{506BF97B-22DD-7225-2BA1-FE6D3305E3BF}"/>
              </a:ext>
            </a:extLst>
          </p:cNvPr>
          <p:cNvSpPr txBox="1"/>
          <p:nvPr/>
        </p:nvSpPr>
        <p:spPr>
          <a:xfrm>
            <a:off x="3042275" y="3111554"/>
            <a:ext cx="6586848" cy="2157450"/>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8 pre-close tasks to ﬁnish, key deliverables include:</a:t>
            </a:r>
          </a:p>
          <a:p>
            <a:pPr marL="342900" marR="0" lvl="0" indent="-342900">
              <a:lnSpc>
                <a:spcPct val="107000"/>
              </a:lnSpc>
              <a:spcBef>
                <a:spcPts val="0"/>
              </a:spcBef>
              <a:spcAft>
                <a:spcPts val="0"/>
              </a:spcAft>
              <a:buFont typeface="Symbol" panose="05050102010706020507" pitchFamily="18" charset="2"/>
              <a:buChar char=""/>
            </a:pPr>
            <a:endPar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742950" marR="0" lvl="1" indent="-285750">
              <a:lnSpc>
                <a:spcPct val="107000"/>
              </a:lnSpc>
              <a:spcBef>
                <a:spcPts val="0"/>
              </a:spcBef>
              <a:spcAft>
                <a:spcPts val="0"/>
              </a:spcAft>
              <a:buFont typeface="Symbol" panose="05050102010706020507" pitchFamily="18" charset="2"/>
              <a:buChar char=""/>
            </a:pPr>
            <a:r>
              <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Know access requests</a:t>
            </a:r>
          </a:p>
          <a:p>
            <a:pPr marL="742950" marR="0" lvl="1" indent="-285750">
              <a:lnSpc>
                <a:spcPct val="107000"/>
              </a:lnSpc>
              <a:spcBef>
                <a:spcPts val="0"/>
              </a:spcBef>
              <a:spcAft>
                <a:spcPts val="0"/>
              </a:spcAft>
              <a:buFont typeface="Symbol" panose="05050102010706020507" pitchFamily="18" charset="2"/>
              <a:buChar char=""/>
            </a:pPr>
            <a:r>
              <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Tech change management review</a:t>
            </a:r>
          </a:p>
          <a:p>
            <a:pPr marL="742950" marR="0" lvl="1" indent="-285750">
              <a:lnSpc>
                <a:spcPct val="107000"/>
              </a:lnSpc>
              <a:spcBef>
                <a:spcPts val="0"/>
              </a:spcBef>
              <a:spcAft>
                <a:spcPts val="0"/>
              </a:spcAft>
              <a:buFont typeface="Symbol" panose="05050102010706020507" pitchFamily="18" charset="2"/>
              <a:buChar char=""/>
            </a:pPr>
            <a:r>
              <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Intra-ofﬁce charter agreements</a:t>
            </a:r>
          </a:p>
          <a:p>
            <a:pPr marL="742950" marR="0" lvl="1" indent="-285750">
              <a:lnSpc>
                <a:spcPct val="107000"/>
              </a:lnSpc>
              <a:spcBef>
                <a:spcPts val="0"/>
              </a:spcBef>
              <a:spcAft>
                <a:spcPts val="0"/>
              </a:spcAft>
              <a:buFont typeface="Symbol" panose="05050102010706020507" pitchFamily="18" charset="2"/>
              <a:buChar char=""/>
            </a:pPr>
            <a:endPar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No open issues / risks related to Day 1</a:t>
            </a:r>
          </a:p>
        </p:txBody>
      </p:sp>
      <p:sp>
        <p:nvSpPr>
          <p:cNvPr id="33" name="TextBox 32">
            <a:extLst>
              <a:ext uri="{FF2B5EF4-FFF2-40B4-BE49-F238E27FC236}">
                <a16:creationId xmlns:a16="http://schemas.microsoft.com/office/drawing/2014/main" id="{55D0AC56-B4B3-8A18-E9DD-9245BB676DC1}"/>
              </a:ext>
            </a:extLst>
          </p:cNvPr>
          <p:cNvSpPr txBox="1"/>
          <p:nvPr/>
        </p:nvSpPr>
        <p:spPr>
          <a:xfrm>
            <a:off x="3042275" y="5469886"/>
            <a:ext cx="5572808" cy="523220"/>
          </a:xfrm>
          <a:prstGeom prst="rect">
            <a:avLst/>
          </a:prstGeom>
          <a:noFill/>
        </p:spPr>
        <p:txBody>
          <a:bodyPr wrap="square">
            <a:spAutoFit/>
          </a:bodyPr>
          <a:lstStyle/>
          <a:p>
            <a:pPr marL="12700">
              <a:lnSpc>
                <a:spcPct val="100000"/>
              </a:lnSpc>
              <a:spcBef>
                <a:spcPts val="5"/>
              </a:spcBef>
            </a:pPr>
            <a:r>
              <a:rPr lang="en-US" sz="2800" b="1" dirty="0">
                <a:solidFill>
                  <a:schemeClr val="bg1"/>
                </a:solidFill>
                <a:latin typeface="Poppins" panose="00000500000000000000" pitchFamily="2" charset="0"/>
                <a:cs typeface="Poppins" panose="00000500000000000000" pitchFamily="2" charset="0"/>
              </a:rPr>
              <a:t>Business Processes for Day 1</a:t>
            </a:r>
            <a:endParaRPr lang="en-US" sz="2800" dirty="0">
              <a:solidFill>
                <a:schemeClr val="bg1"/>
              </a:solidFill>
              <a:latin typeface="Poppins" panose="00000500000000000000" pitchFamily="2" charset="0"/>
              <a:cs typeface="Poppins" panose="00000500000000000000" pitchFamily="2" charset="0"/>
            </a:endParaRPr>
          </a:p>
        </p:txBody>
      </p:sp>
      <p:sp>
        <p:nvSpPr>
          <p:cNvPr id="35" name="TextBox 34">
            <a:extLst>
              <a:ext uri="{FF2B5EF4-FFF2-40B4-BE49-F238E27FC236}">
                <a16:creationId xmlns:a16="http://schemas.microsoft.com/office/drawing/2014/main" id="{FF9FCAEA-F038-6798-708F-7EA3EB11D6B4}"/>
              </a:ext>
            </a:extLst>
          </p:cNvPr>
          <p:cNvSpPr txBox="1"/>
          <p:nvPr/>
        </p:nvSpPr>
        <p:spPr>
          <a:xfrm>
            <a:off x="3042275" y="6134763"/>
            <a:ext cx="7291222" cy="4824719"/>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Newly combined agreements and contractual model are mostly in place and have been socialized with Leaders, Legal Teams and local ofﬁce leads.</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Onboarding team is in place in headquarters hub and London.</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Local onboarding experts and Local Customer Service leads (points of contact) assigned and trained within all local ofﬁces (one team approach).</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Speciﬁc user and application access will be enabled for Day 1 by the IT Workstream.</a:t>
            </a:r>
          </a:p>
          <a:p>
            <a:pPr marL="342900" marR="0" lvl="0" indent="-342900">
              <a:lnSpc>
                <a:spcPct val="107000"/>
              </a:lnSpc>
              <a:spcBef>
                <a:spcPts val="0"/>
              </a:spcBef>
              <a:spcAft>
                <a:spcPts val="0"/>
              </a:spcAft>
              <a:buFont typeface="Symbol" panose="05050102010706020507" pitchFamily="18" charset="2"/>
              <a:buChar char=""/>
            </a:pPr>
            <a:endPar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lnSpc>
                <a:spcPct val="107000"/>
              </a:lnSpc>
              <a:spcBef>
                <a:spcPts val="0"/>
              </a:spcBef>
              <a:spcAft>
                <a:spcPts val="800"/>
              </a:spcAft>
              <a:buFont typeface="Symbol" panose="05050102010706020507" pitchFamily="18" charset="2"/>
              <a:buChar char=""/>
            </a:pPr>
            <a:r>
              <a:rPr lang="en-US" sz="1800" kern="100" dirty="0">
                <a:solidFill>
                  <a:schemeClr val="bg1"/>
                </a:solidFill>
                <a:effectLst/>
                <a:latin typeface="Poppins" panose="00000500000000000000" pitchFamily="2" charset="0"/>
                <a:ea typeface="Calibri" panose="020F0502020204030204" pitchFamily="34" charset="0"/>
                <a:cs typeface="Poppins" panose="00000500000000000000" pitchFamily="2" charset="0"/>
              </a:rPr>
              <a:t>Local ofﬁce billing needs, including internal setup and system demos, are on track.</a:t>
            </a:r>
          </a:p>
        </p:txBody>
      </p:sp>
      <p:sp>
        <p:nvSpPr>
          <p:cNvPr id="37" name="TextBox 36">
            <a:extLst>
              <a:ext uri="{FF2B5EF4-FFF2-40B4-BE49-F238E27FC236}">
                <a16:creationId xmlns:a16="http://schemas.microsoft.com/office/drawing/2014/main" id="{B2CC0162-C81A-00C0-3100-C906902B75A6}"/>
              </a:ext>
            </a:extLst>
          </p:cNvPr>
          <p:cNvSpPr txBox="1"/>
          <p:nvPr/>
        </p:nvSpPr>
        <p:spPr>
          <a:xfrm>
            <a:off x="11645900" y="2099506"/>
            <a:ext cx="5025390" cy="523220"/>
          </a:xfrm>
          <a:prstGeom prst="rect">
            <a:avLst/>
          </a:prstGeom>
          <a:noFill/>
        </p:spPr>
        <p:txBody>
          <a:bodyPr wrap="square">
            <a:spAutoFit/>
          </a:bodyPr>
          <a:lstStyle/>
          <a:p>
            <a:pPr marL="29209">
              <a:lnSpc>
                <a:spcPct val="100000"/>
              </a:lnSpc>
              <a:spcBef>
                <a:spcPts val="135"/>
              </a:spcBef>
            </a:pPr>
            <a:r>
              <a:rPr lang="en-US" sz="2800" b="1" dirty="0">
                <a:solidFill>
                  <a:srgbClr val="007AC3"/>
                </a:solidFill>
                <a:latin typeface="Poppins" panose="00000500000000000000" pitchFamily="2" charset="0"/>
                <a:cs typeface="Poppins" panose="00000500000000000000" pitchFamily="2" charset="0"/>
              </a:rPr>
              <a:t>Dashboard Review</a:t>
            </a:r>
            <a:endParaRPr lang="en-US" sz="2800" dirty="0">
              <a:latin typeface="Poppins" panose="00000500000000000000" pitchFamily="2" charset="0"/>
              <a:cs typeface="Poppins" panose="00000500000000000000" pitchFamily="2" charset="0"/>
            </a:endParaRPr>
          </a:p>
        </p:txBody>
      </p:sp>
      <p:sp>
        <p:nvSpPr>
          <p:cNvPr id="39" name="TextBox 38">
            <a:extLst>
              <a:ext uri="{FF2B5EF4-FFF2-40B4-BE49-F238E27FC236}">
                <a16:creationId xmlns:a16="http://schemas.microsoft.com/office/drawing/2014/main" id="{5B5DC831-5823-636B-1CE3-D694226ADE75}"/>
              </a:ext>
            </a:extLst>
          </p:cNvPr>
          <p:cNvSpPr txBox="1"/>
          <p:nvPr/>
        </p:nvSpPr>
        <p:spPr>
          <a:xfrm>
            <a:off x="11645900" y="2595284"/>
            <a:ext cx="7595946" cy="3416320"/>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Messaging content shall follow the issued “Playbook,” "Talking Points," and "FAQs".</a:t>
            </a:r>
          </a:p>
          <a:p>
            <a:pPr marL="342900" marR="0" lvl="0" indent="-342900">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War Room established and escalation process communicated to Regional Leaders for client and operational concerns. (pre-war room ahead of IMO escalation established).</a:t>
            </a:r>
          </a:p>
          <a:p>
            <a:pPr marL="342900" marR="0" lvl="0" indent="-342900">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Vendor / Trusted Service Provider lists aligned.</a:t>
            </a:r>
          </a:p>
          <a:p>
            <a:pPr marL="342900" marR="0" lvl="0" indent="-342900">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80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Customer list and pipeline alignment will be a combined effort with Sales starting Day 1.</a:t>
            </a:r>
          </a:p>
        </p:txBody>
      </p:sp>
      <p:sp>
        <p:nvSpPr>
          <p:cNvPr id="41" name="TextBox 40">
            <a:extLst>
              <a:ext uri="{FF2B5EF4-FFF2-40B4-BE49-F238E27FC236}">
                <a16:creationId xmlns:a16="http://schemas.microsoft.com/office/drawing/2014/main" id="{973950F1-A498-A74F-40B1-FAF46CDE6E1B}"/>
              </a:ext>
            </a:extLst>
          </p:cNvPr>
          <p:cNvSpPr txBox="1"/>
          <p:nvPr/>
        </p:nvSpPr>
        <p:spPr>
          <a:xfrm>
            <a:off x="11645900" y="6162524"/>
            <a:ext cx="4603733" cy="523220"/>
          </a:xfrm>
          <a:prstGeom prst="rect">
            <a:avLst/>
          </a:prstGeom>
          <a:noFill/>
        </p:spPr>
        <p:txBody>
          <a:bodyPr wrap="square">
            <a:spAutoFit/>
          </a:bodyPr>
          <a:lstStyle/>
          <a:p>
            <a:pPr marL="12700">
              <a:lnSpc>
                <a:spcPct val="100000"/>
              </a:lnSpc>
              <a:spcBef>
                <a:spcPts val="5"/>
              </a:spcBef>
            </a:pPr>
            <a:r>
              <a:rPr lang="en-US" sz="2800" b="1" dirty="0">
                <a:solidFill>
                  <a:srgbClr val="007AC3"/>
                </a:solidFill>
                <a:latin typeface="Poppins" panose="00000500000000000000" pitchFamily="2" charset="0"/>
                <a:cs typeface="Poppins" panose="00000500000000000000" pitchFamily="2" charset="0"/>
              </a:rPr>
              <a:t>Functional Alignment</a:t>
            </a:r>
            <a:endParaRPr lang="en-US" sz="2800" dirty="0">
              <a:latin typeface="Poppins" panose="00000500000000000000" pitchFamily="2" charset="0"/>
              <a:cs typeface="Poppins" panose="00000500000000000000" pitchFamily="2" charset="0"/>
            </a:endParaRPr>
          </a:p>
        </p:txBody>
      </p:sp>
      <p:sp>
        <p:nvSpPr>
          <p:cNvPr id="43" name="TextBox 42">
            <a:extLst>
              <a:ext uri="{FF2B5EF4-FFF2-40B4-BE49-F238E27FC236}">
                <a16:creationId xmlns:a16="http://schemas.microsoft.com/office/drawing/2014/main" id="{EB81487B-DA0B-ED92-C31B-15A1B250A053}"/>
              </a:ext>
            </a:extLst>
          </p:cNvPr>
          <p:cNvSpPr txBox="1"/>
          <p:nvPr/>
        </p:nvSpPr>
        <p:spPr>
          <a:xfrm>
            <a:off x="11645900" y="6679124"/>
            <a:ext cx="7595946" cy="3416320"/>
          </a:xfrm>
          <a:prstGeom prst="rect">
            <a:avLst/>
          </a:prstGeom>
          <a:noFill/>
        </p:spPr>
        <p:txBody>
          <a:bodyPr wrap="square">
            <a:spAutoFit/>
          </a:bodyPr>
          <a:lstStyle/>
          <a:p>
            <a:pPr marL="342900" marR="0" lvl="0" indent="-342900">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Business Services model documented and overview sessions held with Service Line Leads.</a:t>
            </a:r>
          </a:p>
          <a:p>
            <a:pPr marL="342900" marR="0" lvl="0" indent="-342900">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Town halls to be planned by Leaders in line with the Playbook.</a:t>
            </a:r>
          </a:p>
          <a:p>
            <a:pPr marL="342900" marR="0" lvl="0" indent="-342900">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Operating Model and Change Priorities to be further mapped out in Offsite scheduled December with Regional Managing directors.</a:t>
            </a:r>
          </a:p>
          <a:p>
            <a:pPr marL="342900" marR="0" lvl="0" indent="-342900">
              <a:spcBef>
                <a:spcPts val="0"/>
              </a:spcBef>
              <a:spcAft>
                <a:spcPts val="0"/>
              </a:spcAft>
              <a:buFont typeface="Symbol" panose="05050102010706020507" pitchFamily="18" charset="2"/>
              <a:buChar char=""/>
            </a:pPr>
            <a:endPar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endParaRPr>
          </a:p>
          <a:p>
            <a:pPr marL="342900" marR="0" lvl="0" indent="-342900">
              <a:spcBef>
                <a:spcPts val="0"/>
              </a:spcBef>
              <a:spcAft>
                <a:spcPts val="800"/>
              </a:spcAft>
              <a:buFont typeface="Symbol" panose="05050102010706020507" pitchFamily="18" charset="2"/>
              <a:buChar char=""/>
            </a:pPr>
            <a:r>
              <a:rPr lang="en-US" sz="1800" kern="100" dirty="0">
                <a:solidFill>
                  <a:srgbClr val="3F4042"/>
                </a:solidFill>
                <a:effectLst/>
                <a:latin typeface="Poppins" panose="00000500000000000000" pitchFamily="2" charset="0"/>
                <a:ea typeface="Calibri" panose="020F0502020204030204" pitchFamily="34" charset="0"/>
                <a:cs typeface="Poppins" panose="00000500000000000000" pitchFamily="2" charset="0"/>
              </a:rPr>
              <a:t>Services Alignment and Pricing alignment (now legal approval given to share data) is work in progress but on track for alignment ahead of day 1.</a:t>
            </a:r>
          </a:p>
        </p:txBody>
      </p:sp>
      <p:sp>
        <p:nvSpPr>
          <p:cNvPr id="6" name="Slide Number Placeholder 5">
            <a:extLst>
              <a:ext uri="{FF2B5EF4-FFF2-40B4-BE49-F238E27FC236}">
                <a16:creationId xmlns:a16="http://schemas.microsoft.com/office/drawing/2014/main" id="{C589C334-D18D-2F5B-E110-D5C85E24E1D9}"/>
              </a:ext>
            </a:extLst>
          </p:cNvPr>
          <p:cNvSpPr>
            <a:spLocks noGrp="1"/>
          </p:cNvSpPr>
          <p:nvPr>
            <p:ph type="sldNum" sz="quarter" idx="7"/>
          </p:nvPr>
        </p:nvSpPr>
        <p:spPr/>
        <p:txBody>
          <a:bodyPr/>
          <a:lstStyle/>
          <a:p>
            <a:fld id="{B6F15528-21DE-4FAA-801E-634DDDAF4B2B}" type="slidenum">
              <a:rPr lang="en-US" smtClean="0">
                <a:solidFill>
                  <a:schemeClr val="bg1"/>
                </a:solidFill>
              </a:rPr>
              <a:t>9</a:t>
            </a:fld>
            <a:endParaRPr lang="en-US" dirty="0">
              <a:solidFill>
                <a:schemeClr val="bg1"/>
              </a:solidFill>
            </a:endParaRPr>
          </a:p>
        </p:txBody>
      </p:sp>
      <p:sp>
        <p:nvSpPr>
          <p:cNvPr id="7" name="Holder 5">
            <a:extLst>
              <a:ext uri="{FF2B5EF4-FFF2-40B4-BE49-F238E27FC236}">
                <a16:creationId xmlns:a16="http://schemas.microsoft.com/office/drawing/2014/main" id="{D298C296-02B2-1E69-70CC-39ED4B2F9814}"/>
              </a:ext>
            </a:extLst>
          </p:cNvPr>
          <p:cNvSpPr txBox="1">
            <a:spLocks/>
          </p:cNvSpPr>
          <p:nvPr/>
        </p:nvSpPr>
        <p:spPr>
          <a:xfrm>
            <a:off x="1653388" y="11008806"/>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Poppins" pitchFamily="2" charset="77"/>
                <a:ea typeface="Tahoma" panose="020B0604030504040204" pitchFamily="34" charset="0"/>
                <a:cs typeface="Poppins" pitchFamily="2" charset="77"/>
              </a:rPr>
              <a:t>© 100-Day Advisors    MandAPlaybook.com</a:t>
            </a:r>
            <a:endParaRPr lang="en-US" sz="1200" dirty="0">
              <a:solidFill>
                <a:schemeClr val="bg1"/>
              </a:solidFill>
              <a:effectLst/>
              <a:latin typeface="Poppins" pitchFamily="2" charset="77"/>
              <a:ea typeface="Tahoma" panose="020B0604030504040204" pitchFamily="34" charset="0"/>
              <a:cs typeface="Poppins" pitchFamily="2" charset="77"/>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219</TotalTime>
  <Words>2274</Words>
  <Application>Microsoft Macintosh PowerPoint</Application>
  <PresentationFormat>Custom</PresentationFormat>
  <Paragraphs>300</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Century Gothic</vt:lpstr>
      <vt:lpstr>Lucida Sans Unicode</vt:lpstr>
      <vt:lpstr>Poppins</vt:lpstr>
      <vt:lpstr>Symbol</vt:lpstr>
      <vt:lpstr>Tahoma</vt:lpstr>
      <vt:lpstr>Times New Roman</vt:lpstr>
      <vt:lpstr>Office Theme</vt:lpstr>
      <vt:lpstr>M&amp;A Day 1  Readiness and Early Win Opportunities</vt:lpstr>
      <vt:lpstr>Content</vt:lpstr>
      <vt:lpstr>Communications</vt:lpstr>
      <vt:lpstr>Sales &amp; Marketing</vt:lpstr>
      <vt:lpstr>Dashboard Review</vt:lpstr>
      <vt:lpstr>Dashboard Review</vt:lpstr>
      <vt:lpstr>Facilities</vt:lpstr>
      <vt:lpstr>PowerPoint Presentation</vt:lpstr>
      <vt:lpstr>Region 1</vt:lpstr>
      <vt:lpstr>Region 2</vt:lpstr>
      <vt:lpstr>Workstream Readiness Region 3</vt:lpstr>
      <vt:lpstr>Early Win Opportunities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07 RO</dc:title>
  <cp:lastModifiedBy>JOE ABERGER</cp:lastModifiedBy>
  <cp:revision>20</cp:revision>
  <dcterms:created xsi:type="dcterms:W3CDTF">2023-05-04T15:02:38Z</dcterms:created>
  <dcterms:modified xsi:type="dcterms:W3CDTF">2026-06-18T03:33:50Z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2023-05-04T00:00:00Z</vt:filetime>
  </property>
  <property fmtid="{D5CDD505-2E9C-101B-9397-08002B2CF9AE}" pid="3" name="Creator">
    <vt:lpwstr>Adobe Illustrator 24.0 (Windows)</vt:lpwstr>
  </property>
  <property fmtid="{D5CDD505-2E9C-101B-9397-08002B2CF9AE}" pid="4" name="LastSaved">
    <vt:filetime>2023-05-04T00:00:00Z</vt:filetime>
  </property>
</Properties>
</file>